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83" r:id="rId6"/>
    <p:sldId id="278" r:id="rId7"/>
    <p:sldId id="261" r:id="rId8"/>
    <p:sldId id="262" r:id="rId9"/>
    <p:sldId id="279" r:id="rId10"/>
    <p:sldId id="263" r:id="rId11"/>
    <p:sldId id="264" r:id="rId12"/>
    <p:sldId id="265" r:id="rId13"/>
    <p:sldId id="280" r:id="rId14"/>
    <p:sldId id="266" r:id="rId15"/>
    <p:sldId id="267" r:id="rId16"/>
    <p:sldId id="268" r:id="rId17"/>
    <p:sldId id="281" r:id="rId18"/>
    <p:sldId id="269" r:id="rId19"/>
    <p:sldId id="270" r:id="rId20"/>
    <p:sldId id="271" r:id="rId21"/>
    <p:sldId id="282" r:id="rId22"/>
    <p:sldId id="272" r:id="rId23"/>
    <p:sldId id="273" r:id="rId24"/>
    <p:sldId id="274" r:id="rId25"/>
    <p:sldId id="275" r:id="rId26"/>
    <p:sldId id="276" r:id="rId27"/>
    <p:sldId id="277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b="0"/>
            </a:pPr>
            <a:r>
              <a:rPr lang="ru-RU" b="0" dirty="0" smtClean="0"/>
              <a:t>Среднее</a:t>
            </a:r>
            <a:r>
              <a:rPr lang="ru-RU" b="0" baseline="0" dirty="0" smtClean="0"/>
              <a:t> значение по региону</a:t>
            </a:r>
            <a:r>
              <a:rPr lang="ru-RU" b="0" dirty="0" smtClean="0"/>
              <a:t>, %</a:t>
            </a:r>
            <a:endParaRPr lang="ru-RU" b="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В среднем по области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Лист1!$B$1:$E$1</c:f>
              <c:strCache>
                <c:ptCount val="4"/>
                <c:pt idx="0">
                  <c:v>Соответствие информации о деятельности организации, осуществляющей образовательную деятельность по образовательным программам высшего образования (далее – организация), размещенной на общедоступных информационных ресурсах, содержанию и порядку (форме) раз</c:v>
                </c:pt>
                <c:pt idx="1">
                  <c:v>Наличие на сайте информации о дистанционных способах обратной связи и взаимодействия с получателями услуг и их функционировании</c:v>
                </c:pt>
                <c:pt idx="2">
                  <c:v>Доля получателей услуг, удовлетворенных открытостью, полнотой и доступностью информации о деятельности, размещенной на информационных стендах в помещении организации, на официальном сайте организации (в % от общего числа опрошенных получателей услуг)</c:v>
                </c:pt>
                <c:pt idx="3">
                  <c:v>Общая оценка по критерию "Открытость и доступность информации об организации, осуществляющей образовательную деятельность"</c:v>
                </c:pt>
              </c:strCache>
            </c:strRef>
          </c:cat>
          <c:val>
            <c:numRef>
              <c:f>Лист1!$B$2:$E$2</c:f>
              <c:numCache>
                <c:formatCode>General</c:formatCode>
                <c:ptCount val="4"/>
                <c:pt idx="0">
                  <c:v>98.85</c:v>
                </c:pt>
                <c:pt idx="1">
                  <c:v>99.66</c:v>
                </c:pt>
                <c:pt idx="2">
                  <c:v>97.28</c:v>
                </c:pt>
                <c:pt idx="3">
                  <c:v>98.460000000000022</c:v>
                </c:pt>
              </c:numCache>
            </c:numRef>
          </c:val>
        </c:ser>
        <c:axId val="101369344"/>
        <c:axId val="101370880"/>
      </c:barChart>
      <c:catAx>
        <c:axId val="101369344"/>
        <c:scaling>
          <c:orientation val="minMax"/>
        </c:scaling>
        <c:axPos val="b"/>
        <c:majorTickMark val="none"/>
        <c:tickLblPos val="none"/>
        <c:crossAx val="101370880"/>
        <c:crosses val="autoZero"/>
        <c:auto val="1"/>
        <c:lblAlgn val="ctr"/>
        <c:lblOffset val="100"/>
      </c:catAx>
      <c:valAx>
        <c:axId val="101370880"/>
        <c:scaling>
          <c:orientation val="minMax"/>
        </c:scaling>
        <c:delete val="1"/>
        <c:axPos val="l"/>
        <c:numFmt formatCode="General" sourceLinked="1"/>
        <c:tickLblPos val="none"/>
        <c:crossAx val="101369344"/>
        <c:crosses val="autoZero"/>
        <c:crossBetween val="between"/>
      </c:valAx>
    </c:plotArea>
    <c:plotVisOnly val="1"/>
    <c:dispBlanksAs val="gap"/>
  </c:chart>
  <c:spPr>
    <a:ln>
      <a:noFill/>
    </a:ln>
  </c:sp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1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Лист1!$B$63</c:f>
              <c:strCache>
                <c:ptCount val="1"/>
                <c:pt idx="0">
                  <c:v>Доля получателей услуг, которые готовы рекомендовать организацию родственникам и знакомым 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Лист1!$A$64:$A$66</c:f>
              <c:strCache>
                <c:ptCount val="3"/>
                <c:pt idx="0">
                  <c:v>организации дополнительного образования </c:v>
                </c:pt>
                <c:pt idx="1">
                  <c:v>организации профессионального образования </c:v>
                </c:pt>
                <c:pt idx="2">
                  <c:v>общеобразовательные организации </c:v>
                </c:pt>
              </c:strCache>
            </c:strRef>
          </c:cat>
          <c:val>
            <c:numRef>
              <c:f>Лист1!$B$64:$B$66</c:f>
              <c:numCache>
                <c:formatCode>General</c:formatCode>
                <c:ptCount val="3"/>
                <c:pt idx="0">
                  <c:v>97.97</c:v>
                </c:pt>
                <c:pt idx="1">
                  <c:v>96.53</c:v>
                </c:pt>
                <c:pt idx="2">
                  <c:v>96.42</c:v>
                </c:pt>
              </c:numCache>
            </c:numRef>
          </c:val>
        </c:ser>
        <c:ser>
          <c:idx val="1"/>
          <c:order val="1"/>
          <c:tx>
            <c:strRef>
              <c:f>Лист1!$C$63</c:f>
              <c:strCache>
                <c:ptCount val="1"/>
                <c:pt idx="0">
                  <c:v>Доля получателей услуг, удовлетворенных организационными условиями оказания услуг 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Лист1!$A$64:$A$66</c:f>
              <c:strCache>
                <c:ptCount val="3"/>
                <c:pt idx="0">
                  <c:v>организации дополнительного образования </c:v>
                </c:pt>
                <c:pt idx="1">
                  <c:v>организации профессионального образования </c:v>
                </c:pt>
                <c:pt idx="2">
                  <c:v>общеобразовательные организации </c:v>
                </c:pt>
              </c:strCache>
            </c:strRef>
          </c:cat>
          <c:val>
            <c:numRef>
              <c:f>Лист1!$C$64:$C$66</c:f>
              <c:numCache>
                <c:formatCode>General</c:formatCode>
                <c:ptCount val="3"/>
                <c:pt idx="0">
                  <c:v>96.28</c:v>
                </c:pt>
                <c:pt idx="1">
                  <c:v>96.38</c:v>
                </c:pt>
                <c:pt idx="2">
                  <c:v>95.7</c:v>
                </c:pt>
              </c:numCache>
            </c:numRef>
          </c:val>
        </c:ser>
        <c:ser>
          <c:idx val="2"/>
          <c:order val="2"/>
          <c:tx>
            <c:strRef>
              <c:f>Лист1!$D$63</c:f>
              <c:strCache>
                <c:ptCount val="1"/>
                <c:pt idx="0">
                  <c:v>Доля получателей услуг, удовлетворенных в целом условиями оказания услуг 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Лист1!$A$64:$A$66</c:f>
              <c:strCache>
                <c:ptCount val="3"/>
                <c:pt idx="0">
                  <c:v>организации дополнительного образования </c:v>
                </c:pt>
                <c:pt idx="1">
                  <c:v>организации профессионального образования </c:v>
                </c:pt>
                <c:pt idx="2">
                  <c:v>общеобразовательные организации </c:v>
                </c:pt>
              </c:strCache>
            </c:strRef>
          </c:cat>
          <c:val>
            <c:numRef>
              <c:f>Лист1!$D$64:$D$66</c:f>
              <c:numCache>
                <c:formatCode>General</c:formatCode>
                <c:ptCount val="3"/>
                <c:pt idx="0">
                  <c:v>98.04</c:v>
                </c:pt>
                <c:pt idx="1">
                  <c:v>96.97</c:v>
                </c:pt>
                <c:pt idx="2">
                  <c:v>95.75</c:v>
                </c:pt>
              </c:numCache>
            </c:numRef>
          </c:val>
        </c:ser>
        <c:ser>
          <c:idx val="3"/>
          <c:order val="3"/>
          <c:tx>
            <c:strRef>
              <c:f>Лист1!$E$63</c:f>
              <c:strCache>
                <c:ptCount val="1"/>
                <c:pt idx="0">
                  <c:v>Общая оценка по критерию 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Лист1!$A$64:$A$66</c:f>
              <c:strCache>
                <c:ptCount val="3"/>
                <c:pt idx="0">
                  <c:v>организации дополнительного образования </c:v>
                </c:pt>
                <c:pt idx="1">
                  <c:v>организации профессионального образования </c:v>
                </c:pt>
                <c:pt idx="2">
                  <c:v>общеобразовательные организации </c:v>
                </c:pt>
              </c:strCache>
            </c:strRef>
          </c:cat>
          <c:val>
            <c:numRef>
              <c:f>Лист1!$E$64:$E$66</c:f>
              <c:numCache>
                <c:formatCode>General</c:formatCode>
                <c:ptCount val="3"/>
                <c:pt idx="0">
                  <c:v>97.669999999999987</c:v>
                </c:pt>
                <c:pt idx="1">
                  <c:v>96.72</c:v>
                </c:pt>
                <c:pt idx="2">
                  <c:v>95.940000000000012</c:v>
                </c:pt>
              </c:numCache>
            </c:numRef>
          </c:val>
        </c:ser>
        <c:gapWidth val="75"/>
        <c:axId val="114537216"/>
        <c:axId val="114538752"/>
      </c:barChart>
      <c:catAx>
        <c:axId val="11453721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4538752"/>
        <c:crosses val="autoZero"/>
        <c:auto val="1"/>
        <c:lblAlgn val="ctr"/>
        <c:lblOffset val="100"/>
      </c:catAx>
      <c:valAx>
        <c:axId val="114538752"/>
        <c:scaling>
          <c:orientation val="minMax"/>
          <c:max val="99"/>
          <c:min val="94"/>
        </c:scaling>
        <c:axPos val="l"/>
        <c:majorGridlines/>
        <c:numFmt formatCode="General" sourceLinked="1"/>
        <c:tickLblPos val="nextTo"/>
        <c:crossAx val="114537216"/>
        <c:crosses val="autoZero"/>
        <c:crossBetween val="between"/>
        <c:majorUnit val="1"/>
      </c:valAx>
    </c:plotArea>
    <c:legend>
      <c:legendPos val="b"/>
      <c:layout/>
    </c:legend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800" b="0" i="0" baseline="0" dirty="0" smtClean="0"/>
              <a:t>Среднее значение по региону, %</a:t>
            </a:r>
            <a:endParaRPr lang="ru-RU" dirty="0"/>
          </a:p>
        </c:rich>
      </c:tx>
      <c:layout/>
    </c:title>
    <c:plotArea>
      <c:layout>
        <c:manualLayout>
          <c:layoutTarget val="inner"/>
          <c:xMode val="edge"/>
          <c:yMode val="edge"/>
          <c:x val="1.6146788990825691E-2"/>
          <c:y val="9.8851982558599852E-2"/>
          <c:w val="0.96770642201834878"/>
          <c:h val="0.50322649156247912"/>
        </c:manualLayout>
      </c:layout>
      <c:barChart>
        <c:barDir val="col"/>
        <c:grouping val="clustered"/>
        <c:ser>
          <c:idx val="0"/>
          <c:order val="0"/>
          <c:tx>
            <c:strRef>
              <c:f>Лист6!$A$2</c:f>
              <c:strCache>
                <c:ptCount val="1"/>
                <c:pt idx="0">
                  <c:v>В среднем по области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Лист6!$B$1:$G$1</c:f>
              <c:strCache>
                <c:ptCount val="6"/>
                <c:pt idx="0">
                  <c:v>Общая оценка по критерию "Открытость и доступность информации об организации, осуществляющей образовательную деятельность"</c:v>
                </c:pt>
                <c:pt idx="1">
                  <c:v>Общая оценка по критерию "Комфортность условий предоставления услуг"</c:v>
                </c:pt>
                <c:pt idx="2">
                  <c:v>Общая оценка по критерию "Доступность услуг для инвалидов"</c:v>
                </c:pt>
                <c:pt idx="3">
                  <c:v>Общая оценка по критерию "Доброжелательность, вежливость работников медицинской организации"</c:v>
                </c:pt>
                <c:pt idx="4">
                  <c:v>Общая оценка по критерию "Удовлетворенность качеством условиями оказания услуг"</c:v>
                </c:pt>
                <c:pt idx="5">
                  <c:v>ИТОГОВЫЙ РЕЙТИНГ</c:v>
                </c:pt>
              </c:strCache>
            </c:strRef>
          </c:cat>
          <c:val>
            <c:numRef>
              <c:f>Лист6!$B$2:$G$2</c:f>
              <c:numCache>
                <c:formatCode>General</c:formatCode>
                <c:ptCount val="6"/>
                <c:pt idx="0">
                  <c:v>98.460000000000022</c:v>
                </c:pt>
                <c:pt idx="1">
                  <c:v>96.9</c:v>
                </c:pt>
                <c:pt idx="2">
                  <c:v>72.23</c:v>
                </c:pt>
                <c:pt idx="3">
                  <c:v>97.86</c:v>
                </c:pt>
                <c:pt idx="4">
                  <c:v>97.460000000000022</c:v>
                </c:pt>
                <c:pt idx="5">
                  <c:v>92.58</c:v>
                </c:pt>
              </c:numCache>
            </c:numRef>
          </c:val>
        </c:ser>
        <c:gapWidth val="75"/>
        <c:axId val="114460928"/>
        <c:axId val="114470912"/>
      </c:barChart>
      <c:catAx>
        <c:axId val="114460928"/>
        <c:scaling>
          <c:orientation val="minMax"/>
        </c:scaling>
        <c:axPos val="b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114470912"/>
        <c:crosses val="autoZero"/>
        <c:auto val="1"/>
        <c:lblAlgn val="ctr"/>
        <c:lblOffset val="100"/>
      </c:catAx>
      <c:valAx>
        <c:axId val="114470912"/>
        <c:scaling>
          <c:orientation val="minMax"/>
        </c:scaling>
        <c:delete val="1"/>
        <c:axPos val="l"/>
        <c:numFmt formatCode="General" sourceLinked="1"/>
        <c:tickLblPos val="none"/>
        <c:crossAx val="114460928"/>
        <c:crosses val="autoZero"/>
        <c:crossBetween val="between"/>
      </c:valAx>
    </c:plotArea>
    <c:plotVisOnly val="1"/>
    <c:dispBlanksAs val="gap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1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соответствие информации требованиям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Лист1!$A$2:$A$4</c:f>
              <c:strCache>
                <c:ptCount val="3"/>
                <c:pt idx="0">
                  <c:v>общеобразовательные организации</c:v>
                </c:pt>
                <c:pt idx="1">
                  <c:v>организации дополнительного образования</c:v>
                </c:pt>
                <c:pt idx="2">
                  <c:v>организации профессионального образования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100</c:v>
                </c:pt>
                <c:pt idx="1">
                  <c:v>98.669999999999987</c:v>
                </c:pt>
                <c:pt idx="2">
                  <c:v>99.59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наличие на официальном сайте дистанционных способов зваимодейстия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Лист1!$A$2:$A$4</c:f>
              <c:strCache>
                <c:ptCount val="3"/>
                <c:pt idx="0">
                  <c:v>общеобразовательные организации</c:v>
                </c:pt>
                <c:pt idx="1">
                  <c:v>организации дополнительного образования</c:v>
                </c:pt>
                <c:pt idx="2">
                  <c:v>организации профессионального образования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96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доля удовлетворенных получателей услуг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Лист1!$A$2:$A$4</c:f>
              <c:strCache>
                <c:ptCount val="3"/>
                <c:pt idx="0">
                  <c:v>общеобразовательные организации</c:v>
                </c:pt>
                <c:pt idx="1">
                  <c:v>организации дополнительного образования</c:v>
                </c:pt>
                <c:pt idx="2">
                  <c:v>организации профессионального образования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97</c:v>
                </c:pt>
                <c:pt idx="1">
                  <c:v>97.36999999999999</c:v>
                </c:pt>
                <c:pt idx="2">
                  <c:v>96.64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общая оценка по критерию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Лист1!$A$2:$A$4</c:f>
              <c:strCache>
                <c:ptCount val="3"/>
                <c:pt idx="0">
                  <c:v>общеобразовательные организации</c:v>
                </c:pt>
                <c:pt idx="1">
                  <c:v>организации дополнительного образования</c:v>
                </c:pt>
                <c:pt idx="2">
                  <c:v>организации профессионального образования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98.8</c:v>
                </c:pt>
                <c:pt idx="1">
                  <c:v>98.55</c:v>
                </c:pt>
                <c:pt idx="2">
                  <c:v>97.33</c:v>
                </c:pt>
              </c:numCache>
            </c:numRef>
          </c:val>
        </c:ser>
        <c:dLbls>
          <c:showVal val="1"/>
        </c:dLbls>
        <c:gapWidth val="75"/>
        <c:axId val="113633920"/>
        <c:axId val="101413248"/>
      </c:barChart>
      <c:catAx>
        <c:axId val="113633920"/>
        <c:scaling>
          <c:orientation val="minMax"/>
        </c:scaling>
        <c:axPos val="b"/>
        <c:tickLblPos val="nextTo"/>
        <c:crossAx val="101413248"/>
        <c:crosses val="autoZero"/>
        <c:auto val="1"/>
        <c:lblAlgn val="ctr"/>
        <c:lblOffset val="100"/>
      </c:catAx>
      <c:valAx>
        <c:axId val="101413248"/>
        <c:scaling>
          <c:orientation val="minMax"/>
        </c:scaling>
        <c:axPos val="l"/>
        <c:majorGridlines/>
        <c:numFmt formatCode="General" sourceLinked="1"/>
        <c:tickLblPos val="nextTo"/>
        <c:crossAx val="1136339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5457310298855682E-2"/>
          <c:y val="0.74923956973963401"/>
          <c:w val="0.94262998555716049"/>
          <c:h val="0.23519851651257923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2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800" b="0" i="0" baseline="0" dirty="0" smtClean="0"/>
              <a:t>Среднее значение по региону, %</a:t>
            </a:r>
            <a:endParaRPr lang="ru-RU" sz="1800" b="0" i="0" baseline="0" dirty="0"/>
          </a:p>
        </c:rich>
      </c:tx>
      <c:layout>
        <c:manualLayout>
          <c:xMode val="edge"/>
          <c:yMode val="edge"/>
          <c:x val="0.29632578670820231"/>
          <c:y val="2.9179839717667824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Лист2!$A$2</c:f>
              <c:strCache>
                <c:ptCount val="1"/>
                <c:pt idx="0">
                  <c:v>В среднем по области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Лист2!$B$1:$D$1</c:f>
              <c:strCache>
                <c:ptCount val="3"/>
                <c:pt idx="0">
                  <c:v>Обеспечение в организации комфортных условий для предоставления услуг</c:v>
                </c:pt>
                <c:pt idx="1">
                  <c:v>Доля получателей услуг, удовлетворенных комфортностью предоставления услуг (в % от общего числа опрошенных получателей услуг)</c:v>
                </c:pt>
                <c:pt idx="2">
                  <c:v>Общая оценка по критерию "Комфортность условий предоставления услуг"</c:v>
                </c:pt>
              </c:strCache>
            </c:strRef>
          </c:cat>
          <c:val>
            <c:numRef>
              <c:f>Лист2!$B$2:$D$2</c:f>
              <c:numCache>
                <c:formatCode>General</c:formatCode>
                <c:ptCount val="3"/>
                <c:pt idx="0">
                  <c:v>100</c:v>
                </c:pt>
                <c:pt idx="1">
                  <c:v>93.8</c:v>
                </c:pt>
                <c:pt idx="2">
                  <c:v>96.9</c:v>
                </c:pt>
              </c:numCache>
            </c:numRef>
          </c:val>
        </c:ser>
        <c:axId val="114102656"/>
        <c:axId val="114104192"/>
      </c:barChart>
      <c:catAx>
        <c:axId val="11410265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4104192"/>
        <c:crosses val="autoZero"/>
        <c:auto val="1"/>
        <c:lblAlgn val="ctr"/>
        <c:lblOffset val="100"/>
      </c:catAx>
      <c:valAx>
        <c:axId val="114104192"/>
        <c:scaling>
          <c:orientation val="minMax"/>
        </c:scaling>
        <c:delete val="1"/>
        <c:axPos val="l"/>
        <c:numFmt formatCode="General" sourceLinked="1"/>
        <c:tickLblPos val="none"/>
        <c:crossAx val="114102656"/>
        <c:crosses val="autoZero"/>
        <c:crossBetween val="between"/>
      </c:valAx>
    </c:plotArea>
    <c:plotVisOnly val="1"/>
    <c:dispBlanksAs val="gap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1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Обеспечение в организации комфортных условий для предоставления услуг 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Лист1!$A$2:$A$4</c:f>
              <c:strCache>
                <c:ptCount val="3"/>
                <c:pt idx="0">
                  <c:v>организации дополнительного образования </c:v>
                </c:pt>
                <c:pt idx="1">
                  <c:v>общеобразовательные организации </c:v>
                </c:pt>
                <c:pt idx="2">
                  <c:v>организации профессионального образования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Доля удовлетворенных получателей услуг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Лист1!$A$2:$A$4</c:f>
              <c:strCache>
                <c:ptCount val="3"/>
                <c:pt idx="0">
                  <c:v>организации дополнительного образования </c:v>
                </c:pt>
                <c:pt idx="1">
                  <c:v>общеобразовательные организации </c:v>
                </c:pt>
                <c:pt idx="2">
                  <c:v>организации профессионального образования 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94.149999999999991</c:v>
                </c:pt>
                <c:pt idx="1">
                  <c:v>93.3</c:v>
                </c:pt>
                <c:pt idx="2">
                  <c:v>90.79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Общая оценка по критерию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Лист1!$A$2:$A$4</c:f>
              <c:strCache>
                <c:ptCount val="3"/>
                <c:pt idx="0">
                  <c:v>организации дополнительного образования </c:v>
                </c:pt>
                <c:pt idx="1">
                  <c:v>общеобразовательные организации </c:v>
                </c:pt>
                <c:pt idx="2">
                  <c:v>организации профессионального образования 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97.07</c:v>
                </c:pt>
                <c:pt idx="1">
                  <c:v>96.649999999999991</c:v>
                </c:pt>
                <c:pt idx="2">
                  <c:v>95.4</c:v>
                </c:pt>
              </c:numCache>
            </c:numRef>
          </c:val>
        </c:ser>
        <c:dLbls>
          <c:showVal val="1"/>
        </c:dLbls>
        <c:gapWidth val="75"/>
        <c:axId val="114155904"/>
        <c:axId val="114157440"/>
      </c:barChart>
      <c:catAx>
        <c:axId val="11415590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4157440"/>
        <c:crosses val="autoZero"/>
        <c:auto val="1"/>
        <c:lblAlgn val="ctr"/>
        <c:lblOffset val="100"/>
      </c:catAx>
      <c:valAx>
        <c:axId val="114157440"/>
        <c:scaling>
          <c:orientation val="minMax"/>
        </c:scaling>
        <c:axPos val="l"/>
        <c:majorGridlines/>
        <c:numFmt formatCode="General" sourceLinked="1"/>
        <c:tickLblPos val="nextTo"/>
        <c:crossAx val="114155904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800" b="0" i="0" baseline="0" dirty="0" smtClean="0"/>
              <a:t>Среднее значение по региону, %</a:t>
            </a:r>
            <a:endParaRPr lang="ru-RU" sz="1800" b="0" i="0" baseline="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Лист3!$A$2</c:f>
              <c:strCache>
                <c:ptCount val="1"/>
                <c:pt idx="0">
                  <c:v>В среднем по области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Лист3!$B$1:$E$1</c:f>
              <c:strCache>
                <c:ptCount val="4"/>
                <c:pt idx="0">
                  <c:v>Оборудование помещений организации и прилегающей к организации территории с учетом доступности для инвалидов</c:v>
                </c:pt>
                <c:pt idx="1">
                  <c:v>Обеспечение в организации условий доступности, позволяющих инвалидам получать услуги наравне с другими</c:v>
                </c:pt>
                <c:pt idx="2">
                  <c:v>Доля получателей услуг, удовлетворенных доступностью услуг для инвалидов (в % от общего числа опрошенных получателей услуг – инвалидов)</c:v>
                </c:pt>
                <c:pt idx="3">
                  <c:v>Общая оценка по критерию "Доступность услуг для инвалидов"</c:v>
                </c:pt>
              </c:strCache>
            </c:strRef>
          </c:cat>
          <c:val>
            <c:numRef>
              <c:f>Лист3!$B$2:$E$2</c:f>
              <c:numCache>
                <c:formatCode>General</c:formatCode>
                <c:ptCount val="4"/>
                <c:pt idx="0">
                  <c:v>47.120000000000012</c:v>
                </c:pt>
                <c:pt idx="1">
                  <c:v>72.36999999999999</c:v>
                </c:pt>
                <c:pt idx="2">
                  <c:v>97.169999999999987</c:v>
                </c:pt>
                <c:pt idx="3">
                  <c:v>72.23</c:v>
                </c:pt>
              </c:numCache>
            </c:numRef>
          </c:val>
        </c:ser>
        <c:axId val="114063232"/>
        <c:axId val="114064768"/>
      </c:barChart>
      <c:catAx>
        <c:axId val="11406323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4064768"/>
        <c:crosses val="autoZero"/>
        <c:auto val="1"/>
        <c:lblAlgn val="ctr"/>
        <c:lblOffset val="100"/>
      </c:catAx>
      <c:valAx>
        <c:axId val="114064768"/>
        <c:scaling>
          <c:orientation val="minMax"/>
        </c:scaling>
        <c:delete val="1"/>
        <c:axPos val="l"/>
        <c:numFmt formatCode="General" sourceLinked="1"/>
        <c:tickLblPos val="none"/>
        <c:crossAx val="114063232"/>
        <c:crosses val="autoZero"/>
        <c:crossBetween val="between"/>
      </c:valAx>
    </c:plotArea>
    <c:plotVisOnly val="1"/>
    <c:dispBlanksAs val="gap"/>
  </c:chart>
  <c:spPr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1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Лист1!$B$26</c:f>
              <c:strCache>
                <c:ptCount val="1"/>
                <c:pt idx="0">
                  <c:v>Оборудование помещений и прилегающей территории с учетом доступности для инвалидов 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Лист1!$A$27:$A$29</c:f>
              <c:strCache>
                <c:ptCount val="3"/>
                <c:pt idx="0">
                  <c:v>организации профессионального образования </c:v>
                </c:pt>
                <c:pt idx="1">
                  <c:v>общеобразовательные организации </c:v>
                </c:pt>
                <c:pt idx="2">
                  <c:v>организации дополнительного образования </c:v>
                </c:pt>
              </c:strCache>
            </c:strRef>
          </c:cat>
          <c:val>
            <c:numRef>
              <c:f>Лист1!$B$27:$B$29</c:f>
              <c:numCache>
                <c:formatCode>General</c:formatCode>
                <c:ptCount val="3"/>
                <c:pt idx="0">
                  <c:v>90</c:v>
                </c:pt>
                <c:pt idx="1">
                  <c:v>60</c:v>
                </c:pt>
                <c:pt idx="2">
                  <c:v>41.620000000000005</c:v>
                </c:pt>
              </c:numCache>
            </c:numRef>
          </c:val>
        </c:ser>
        <c:ser>
          <c:idx val="1"/>
          <c:order val="1"/>
          <c:tx>
            <c:strRef>
              <c:f>Лист1!$C$26</c:f>
              <c:strCache>
                <c:ptCount val="1"/>
                <c:pt idx="0">
                  <c:v>Обеспечение условий доступности, позволяющих инвалидам получать услуги наравне с другими 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Лист1!$A$27:$A$29</c:f>
              <c:strCache>
                <c:ptCount val="3"/>
                <c:pt idx="0">
                  <c:v>организации профессионального образования </c:v>
                </c:pt>
                <c:pt idx="1">
                  <c:v>общеобразовательные организации </c:v>
                </c:pt>
                <c:pt idx="2">
                  <c:v>организации дополнительного образования </c:v>
                </c:pt>
              </c:strCache>
            </c:strRef>
          </c:cat>
          <c:val>
            <c:numRef>
              <c:f>Лист1!$C$27:$C$29</c:f>
              <c:numCache>
                <c:formatCode>General</c:formatCode>
                <c:ptCount val="3"/>
                <c:pt idx="0">
                  <c:v>88</c:v>
                </c:pt>
                <c:pt idx="1">
                  <c:v>91.11</c:v>
                </c:pt>
                <c:pt idx="2">
                  <c:v>69.09</c:v>
                </c:pt>
              </c:numCache>
            </c:numRef>
          </c:val>
        </c:ser>
        <c:ser>
          <c:idx val="2"/>
          <c:order val="2"/>
          <c:tx>
            <c:strRef>
              <c:f>Лист1!$D$26</c:f>
              <c:strCache>
                <c:ptCount val="1"/>
                <c:pt idx="0">
                  <c:v>Доля удовлетворенных получателей услуг 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Лист1!$A$27:$A$29</c:f>
              <c:strCache>
                <c:ptCount val="3"/>
                <c:pt idx="0">
                  <c:v>организации профессионального образования </c:v>
                </c:pt>
                <c:pt idx="1">
                  <c:v>общеобразовательные организации </c:v>
                </c:pt>
                <c:pt idx="2">
                  <c:v>организации дополнительного образования </c:v>
                </c:pt>
              </c:strCache>
            </c:strRef>
          </c:cat>
          <c:val>
            <c:numRef>
              <c:f>Лист1!$D$27:$D$29</c:f>
              <c:numCache>
                <c:formatCode>General</c:formatCode>
                <c:ptCount val="3"/>
                <c:pt idx="0">
                  <c:v>91.07</c:v>
                </c:pt>
                <c:pt idx="1">
                  <c:v>94.56</c:v>
                </c:pt>
                <c:pt idx="2">
                  <c:v>98.02</c:v>
                </c:pt>
              </c:numCache>
            </c:numRef>
          </c:val>
        </c:ser>
        <c:ser>
          <c:idx val="3"/>
          <c:order val="3"/>
          <c:tx>
            <c:strRef>
              <c:f>Лист1!$E$26</c:f>
              <c:strCache>
                <c:ptCount val="1"/>
                <c:pt idx="0">
                  <c:v>Общая оценка по критерию 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Лист1!$A$27:$A$29</c:f>
              <c:strCache>
                <c:ptCount val="3"/>
                <c:pt idx="0">
                  <c:v>организации профессионального образования </c:v>
                </c:pt>
                <c:pt idx="1">
                  <c:v>общеобразовательные организации </c:v>
                </c:pt>
                <c:pt idx="2">
                  <c:v>организации дополнительного образования </c:v>
                </c:pt>
              </c:strCache>
            </c:strRef>
          </c:cat>
          <c:val>
            <c:numRef>
              <c:f>Лист1!$E$27:$E$29</c:f>
              <c:numCache>
                <c:formatCode>General</c:formatCode>
                <c:ptCount val="3"/>
                <c:pt idx="0">
                  <c:v>89.52</c:v>
                </c:pt>
                <c:pt idx="1">
                  <c:v>82.81</c:v>
                </c:pt>
                <c:pt idx="2">
                  <c:v>69.53</c:v>
                </c:pt>
              </c:numCache>
            </c:numRef>
          </c:val>
        </c:ser>
        <c:dLbls>
          <c:showVal val="1"/>
        </c:dLbls>
        <c:gapWidth val="75"/>
        <c:axId val="114281472"/>
        <c:axId val="114287360"/>
      </c:barChart>
      <c:catAx>
        <c:axId val="114281472"/>
        <c:scaling>
          <c:orientation val="minMax"/>
        </c:scaling>
        <c:axPos val="b"/>
        <c:tickLblPos val="nextTo"/>
        <c:crossAx val="114287360"/>
        <c:crosses val="autoZero"/>
        <c:auto val="1"/>
        <c:lblAlgn val="ctr"/>
        <c:lblOffset val="100"/>
      </c:catAx>
      <c:valAx>
        <c:axId val="1142873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42814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0244149063082937E-3"/>
          <c:y val="0.63622069455366448"/>
          <c:w val="0.97301250434903774"/>
          <c:h val="0.34831546637578964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2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800" b="0" i="0" baseline="0" dirty="0" smtClean="0"/>
              <a:t>Среднее значение по региону, %</a:t>
            </a:r>
            <a:endParaRPr lang="ru-RU" sz="1800" b="0" i="0" baseline="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1.5645663026688791E-2"/>
          <c:y val="8.3081694626522998E-2"/>
          <c:w val="0.96870867394662252"/>
          <c:h val="0.42329204162500461"/>
        </c:manualLayout>
      </c:layout>
      <c:barChart>
        <c:barDir val="col"/>
        <c:grouping val="clustered"/>
        <c:ser>
          <c:idx val="0"/>
          <c:order val="0"/>
          <c:tx>
            <c:strRef>
              <c:f>Лист4!$A$2</c:f>
              <c:strCache>
                <c:ptCount val="1"/>
                <c:pt idx="0">
                  <c:v>В среднем по области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Лист4!$B$1:$E$1</c:f>
              <c:strCache>
                <c:ptCount val="4"/>
                <c:pt idx="0">
                  <c:v>Доля получателей услуг, удовлетворенных доброжелательностью, вежливостью работников организации, обеспечивающих первичный контакт и информирование получателя услуги при непосредственном обращении в организацию (в % от общего числа опрошенных получателей у</c:v>
                </c:pt>
                <c:pt idx="1">
                  <c:v>Доля получателей услуг, удовлетворенных доброжелательностью, вежливостью работников организации, обеспечивающих непосредственное оказание услуги при обращении в организацию (в % от общего числа опрошенных получателей услуг)</c:v>
                </c:pt>
                <c:pt idx="2">
                  <c:v>Доля получателей услуг, удовлетворенных доброжелательностью, вежливостью работников организации при использовании дистанционных форм взаимодействия (в % от общего числа опрошенных получателей услуг)</c:v>
                </c:pt>
                <c:pt idx="3">
                  <c:v>Общая оценка по критерию "Доброжелательность, вежливость работников медицинской организации"</c:v>
                </c:pt>
              </c:strCache>
            </c:strRef>
          </c:cat>
          <c:val>
            <c:numRef>
              <c:f>Лист4!$B$2:$E$2</c:f>
              <c:numCache>
                <c:formatCode>General</c:formatCode>
                <c:ptCount val="4"/>
                <c:pt idx="0">
                  <c:v>97.47</c:v>
                </c:pt>
                <c:pt idx="1">
                  <c:v>97.92</c:v>
                </c:pt>
                <c:pt idx="2">
                  <c:v>98.490000000000023</c:v>
                </c:pt>
                <c:pt idx="3">
                  <c:v>97.86</c:v>
                </c:pt>
              </c:numCache>
            </c:numRef>
          </c:val>
        </c:ser>
        <c:axId val="114221824"/>
        <c:axId val="114223360"/>
      </c:barChart>
      <c:catAx>
        <c:axId val="114221824"/>
        <c:scaling>
          <c:orientation val="minMax"/>
        </c:scaling>
        <c:axPos val="b"/>
        <c:tickLblPos val="nextTo"/>
        <c:txPr>
          <a:bodyPr/>
          <a:lstStyle/>
          <a:p>
            <a:pPr defTabSz="540000">
              <a:defRPr sz="1200"/>
            </a:pPr>
            <a:endParaRPr lang="ru-RU"/>
          </a:p>
        </c:txPr>
        <c:crossAx val="114223360"/>
        <c:crosses val="autoZero"/>
        <c:auto val="1"/>
        <c:lblAlgn val="ctr"/>
        <c:lblOffset val="100"/>
      </c:catAx>
      <c:valAx>
        <c:axId val="114223360"/>
        <c:scaling>
          <c:orientation val="minMax"/>
        </c:scaling>
        <c:delete val="1"/>
        <c:axPos val="l"/>
        <c:numFmt formatCode="General" sourceLinked="1"/>
        <c:tickLblPos val="none"/>
        <c:crossAx val="114221824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1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1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Лист1!$B$42</c:f>
              <c:strCache>
                <c:ptCount val="1"/>
                <c:pt idx="0">
                  <c:v>Доля получателей услуг, удовлетворенных доброжелательностью, вежливостью работников при первичном обращении в организацию </c:v>
                </c:pt>
              </c:strCache>
            </c:strRef>
          </c:tx>
          <c:dLbls>
            <c:numFmt formatCode="#,##0.0" sourceLinked="0"/>
            <c:dLblPos val="inEnd"/>
            <c:showVal val="1"/>
          </c:dLbls>
          <c:cat>
            <c:strRef>
              <c:f>Лист1!$A$43:$A$45</c:f>
              <c:strCache>
                <c:ptCount val="3"/>
                <c:pt idx="0">
                  <c:v>организации дополнительного образования </c:v>
                </c:pt>
                <c:pt idx="1">
                  <c:v>организации профессионального образования </c:v>
                </c:pt>
                <c:pt idx="2">
                  <c:v>общеобразовательные организации </c:v>
                </c:pt>
              </c:strCache>
            </c:strRef>
          </c:cat>
          <c:val>
            <c:numRef>
              <c:f>Лист1!$B$43:$B$45</c:f>
              <c:numCache>
                <c:formatCode>General</c:formatCode>
                <c:ptCount val="3"/>
                <c:pt idx="0">
                  <c:v>97.69</c:v>
                </c:pt>
                <c:pt idx="1">
                  <c:v>97.29</c:v>
                </c:pt>
                <c:pt idx="2">
                  <c:v>95.31</c:v>
                </c:pt>
              </c:numCache>
            </c:numRef>
          </c:val>
        </c:ser>
        <c:ser>
          <c:idx val="1"/>
          <c:order val="1"/>
          <c:tx>
            <c:strRef>
              <c:f>Лист1!$C$42</c:f>
              <c:strCache>
                <c:ptCount val="1"/>
                <c:pt idx="0">
                  <c:v>Доля получателей услуг, удовлетворенных доброжелательностью, вежливостью работников при оказании услуги </c:v>
                </c:pt>
              </c:strCache>
            </c:strRef>
          </c:tx>
          <c:dLbls>
            <c:numFmt formatCode="#,##0.0" sourceLinked="0"/>
            <c:dLblPos val="inEnd"/>
            <c:showVal val="1"/>
          </c:dLbls>
          <c:cat>
            <c:strRef>
              <c:f>Лист1!$A$43:$A$45</c:f>
              <c:strCache>
                <c:ptCount val="3"/>
                <c:pt idx="0">
                  <c:v>организации дополнительного образования </c:v>
                </c:pt>
                <c:pt idx="1">
                  <c:v>организации профессионального образования </c:v>
                </c:pt>
                <c:pt idx="2">
                  <c:v>общеобразовательные организации </c:v>
                </c:pt>
              </c:strCache>
            </c:strRef>
          </c:cat>
          <c:val>
            <c:numRef>
              <c:f>Лист1!$C$43:$C$45</c:f>
              <c:numCache>
                <c:formatCode>General</c:formatCode>
                <c:ptCount val="3"/>
                <c:pt idx="0">
                  <c:v>98.27</c:v>
                </c:pt>
                <c:pt idx="1">
                  <c:v>96.73</c:v>
                </c:pt>
                <c:pt idx="2">
                  <c:v>95.39</c:v>
                </c:pt>
              </c:numCache>
            </c:numRef>
          </c:val>
        </c:ser>
        <c:ser>
          <c:idx val="2"/>
          <c:order val="2"/>
          <c:tx>
            <c:strRef>
              <c:f>Лист1!$D$42</c:f>
              <c:strCache>
                <c:ptCount val="1"/>
                <c:pt idx="0">
                  <c:v>Доля получателей услуг, удовлетворенных доброжелательностью, вежливостью работников при использовании дистанционных форм взаимодействия </c:v>
                </c:pt>
              </c:strCache>
            </c:strRef>
          </c:tx>
          <c:dLbls>
            <c:numFmt formatCode="#,##0.0" sourceLinked="0"/>
            <c:dLblPos val="inEnd"/>
            <c:showVal val="1"/>
          </c:dLbls>
          <c:cat>
            <c:strRef>
              <c:f>Лист1!$A$43:$A$45</c:f>
              <c:strCache>
                <c:ptCount val="3"/>
                <c:pt idx="0">
                  <c:v>организации дополнительного образования </c:v>
                </c:pt>
                <c:pt idx="1">
                  <c:v>организации профессионального образования </c:v>
                </c:pt>
                <c:pt idx="2">
                  <c:v>общеобразовательные организации </c:v>
                </c:pt>
              </c:strCache>
            </c:strRef>
          </c:cat>
          <c:val>
            <c:numRef>
              <c:f>Лист1!$D$43:$D$45</c:f>
              <c:numCache>
                <c:formatCode>General</c:formatCode>
                <c:ptCount val="3"/>
                <c:pt idx="0">
                  <c:v>98.72</c:v>
                </c:pt>
                <c:pt idx="1">
                  <c:v>96.910000000000011</c:v>
                </c:pt>
                <c:pt idx="2">
                  <c:v>97.77</c:v>
                </c:pt>
              </c:numCache>
            </c:numRef>
          </c:val>
        </c:ser>
        <c:ser>
          <c:idx val="3"/>
          <c:order val="3"/>
          <c:tx>
            <c:strRef>
              <c:f>Лист1!$E$42</c:f>
              <c:strCache>
                <c:ptCount val="1"/>
                <c:pt idx="0">
                  <c:v>Общая оценка по критерию </c:v>
                </c:pt>
              </c:strCache>
            </c:strRef>
          </c:tx>
          <c:dLbls>
            <c:numFmt formatCode="#,##0.0" sourceLinked="0"/>
            <c:dLblPos val="inEnd"/>
            <c:showVal val="1"/>
          </c:dLbls>
          <c:cat>
            <c:strRef>
              <c:f>Лист1!$A$43:$A$45</c:f>
              <c:strCache>
                <c:ptCount val="3"/>
                <c:pt idx="0">
                  <c:v>организации дополнительного образования </c:v>
                </c:pt>
                <c:pt idx="1">
                  <c:v>организации профессионального образования </c:v>
                </c:pt>
                <c:pt idx="2">
                  <c:v>общеобразовательные организации </c:v>
                </c:pt>
              </c:strCache>
            </c:strRef>
          </c:cat>
          <c:val>
            <c:numRef>
              <c:f>Лист1!$E$43:$E$45</c:f>
              <c:numCache>
                <c:formatCode>General</c:formatCode>
                <c:ptCount val="3"/>
                <c:pt idx="0">
                  <c:v>98.13</c:v>
                </c:pt>
                <c:pt idx="1">
                  <c:v>96.990000000000009</c:v>
                </c:pt>
                <c:pt idx="2">
                  <c:v>95.83</c:v>
                </c:pt>
              </c:numCache>
            </c:numRef>
          </c:val>
        </c:ser>
        <c:gapWidth val="75"/>
        <c:axId val="114411392"/>
        <c:axId val="114412928"/>
      </c:barChart>
      <c:catAx>
        <c:axId val="11441139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4412928"/>
        <c:crosses val="autoZero"/>
        <c:auto val="1"/>
        <c:lblAlgn val="ctr"/>
        <c:lblOffset val="100"/>
      </c:catAx>
      <c:valAx>
        <c:axId val="114412928"/>
        <c:scaling>
          <c:orientation val="minMax"/>
        </c:scaling>
        <c:axPos val="l"/>
        <c:majorGridlines/>
        <c:numFmt formatCode="General" sourceLinked="1"/>
        <c:tickLblPos val="nextTo"/>
        <c:crossAx val="11441139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/>
              <a:t>Среднее значение по региону, %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1.6023534523318776E-2"/>
          <c:y val="9.6180054068066512E-2"/>
          <c:w val="0.96795293095336243"/>
          <c:h val="0.49144113617005525"/>
        </c:manualLayout>
      </c:layout>
      <c:barChart>
        <c:barDir val="col"/>
        <c:grouping val="clustered"/>
        <c:ser>
          <c:idx val="0"/>
          <c:order val="0"/>
          <c:tx>
            <c:strRef>
              <c:f>Лист5!$A$2</c:f>
              <c:strCache>
                <c:ptCount val="1"/>
                <c:pt idx="0">
                  <c:v>В среднем по области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inEnd"/>
            <c:showVal val="1"/>
          </c:dLbls>
          <c:cat>
            <c:strRef>
              <c:f>Лист5!$B$1:$E$1</c:f>
              <c:strCache>
                <c:ptCount val="4"/>
                <c:pt idx="0">
                  <c:v>Доля получателей услуг, которые готовы рекомендовать организацию родственникам и знакомым (могли бы ее рекомендовать, если бы была возможность выбора организации) (в % от общего числа опрошенных получателей услуг)</c:v>
                </c:pt>
                <c:pt idx="1">
                  <c:v>Доля получателей услуг, удовлетворенных организационными условиями оказания услуг (в % от общего числа опрошенных получателей услуг)</c:v>
                </c:pt>
                <c:pt idx="2">
                  <c:v>Доля получателей услуг, удовлетворенных в целом условиями оказания услуг в организации (в % от общего числа опрошенных получателей услуг)</c:v>
                </c:pt>
                <c:pt idx="3">
                  <c:v>Общая оценка по критерию "Удовлетворенность качеством условиями оказания услуг"</c:v>
                </c:pt>
              </c:strCache>
            </c:strRef>
          </c:cat>
          <c:val>
            <c:numRef>
              <c:f>Лист5!$B$2:$E$2</c:f>
              <c:numCache>
                <c:formatCode>General</c:formatCode>
                <c:ptCount val="4"/>
                <c:pt idx="0">
                  <c:v>97.73</c:v>
                </c:pt>
                <c:pt idx="1">
                  <c:v>96.240000000000023</c:v>
                </c:pt>
                <c:pt idx="2">
                  <c:v>97.78</c:v>
                </c:pt>
                <c:pt idx="3">
                  <c:v>97.460000000000022</c:v>
                </c:pt>
              </c:numCache>
            </c:numRef>
          </c:val>
        </c:ser>
        <c:axId val="114306432"/>
        <c:axId val="114345088"/>
      </c:barChart>
      <c:catAx>
        <c:axId val="114306432"/>
        <c:scaling>
          <c:orientation val="minMax"/>
        </c:scaling>
        <c:axPos val="b"/>
        <c:tickLblPos val="nextTo"/>
        <c:crossAx val="114345088"/>
        <c:crosses val="autoZero"/>
        <c:auto val="1"/>
        <c:lblAlgn val="ctr"/>
        <c:lblOffset val="100"/>
      </c:catAx>
      <c:valAx>
        <c:axId val="114345088"/>
        <c:scaling>
          <c:orientation val="minMax"/>
        </c:scaling>
        <c:delete val="1"/>
        <c:axPos val="l"/>
        <c:numFmt formatCode="General" sourceLinked="1"/>
        <c:tickLblPos val="none"/>
        <c:crossAx val="114306432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2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A6F5A4-132E-4F4A-B33D-DB2DD6C7C22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08C122-402C-4BB2-86A2-2F25F5C66BF5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bg1"/>
              </a:solidFill>
            </a:rPr>
            <a:t>Объект №1</a:t>
          </a:r>
          <a:endParaRPr lang="ru-RU" sz="2800" b="1" dirty="0">
            <a:solidFill>
              <a:schemeClr val="bg1"/>
            </a:solidFill>
          </a:endParaRPr>
        </a:p>
      </dgm:t>
    </dgm:pt>
    <dgm:pt modelId="{63ED727E-EDFF-486E-A2E2-8D61963F864A}" type="parTrans" cxnId="{5B594220-2AD8-4DD2-9B25-E449F9D997B3}">
      <dgm:prSet/>
      <dgm:spPr/>
      <dgm:t>
        <a:bodyPr/>
        <a:lstStyle/>
        <a:p>
          <a:endParaRPr lang="ru-RU"/>
        </a:p>
      </dgm:t>
    </dgm:pt>
    <dgm:pt modelId="{91722D33-7086-4FBA-9C8A-E4CFF7B1AF1E}" type="sibTrans" cxnId="{5B594220-2AD8-4DD2-9B25-E449F9D997B3}">
      <dgm:prSet/>
      <dgm:spPr/>
      <dgm:t>
        <a:bodyPr/>
        <a:lstStyle/>
        <a:p>
          <a:endParaRPr lang="ru-RU"/>
        </a:p>
      </dgm:t>
    </dgm:pt>
    <dgm:pt modelId="{8F60EB25-4358-4CE4-A1A1-1EBE8380AFB1}">
      <dgm:prSet phldrT="[Текст]" custT="1"/>
      <dgm:spPr/>
      <dgm:t>
        <a:bodyPr/>
        <a:lstStyle/>
        <a:p>
          <a:r>
            <a:rPr lang="ru-RU" sz="1600" dirty="0" smtClean="0"/>
            <a:t>официальные сайты образовательных организаций в информационно-телекоммуникационной сети «Интернет»</a:t>
          </a:r>
          <a:endParaRPr lang="ru-RU" sz="1600" dirty="0"/>
        </a:p>
      </dgm:t>
    </dgm:pt>
    <dgm:pt modelId="{276F11E5-F2A5-4D32-B16C-ACB0A21B4C2E}" type="parTrans" cxnId="{1D82A110-720D-4D45-85A0-2E8D44E4D292}">
      <dgm:prSet/>
      <dgm:spPr/>
      <dgm:t>
        <a:bodyPr/>
        <a:lstStyle/>
        <a:p>
          <a:endParaRPr lang="ru-RU"/>
        </a:p>
      </dgm:t>
    </dgm:pt>
    <dgm:pt modelId="{9943A1CB-0827-42CB-B046-772F306A11FC}" type="sibTrans" cxnId="{1D82A110-720D-4D45-85A0-2E8D44E4D292}">
      <dgm:prSet/>
      <dgm:spPr/>
      <dgm:t>
        <a:bodyPr/>
        <a:lstStyle/>
        <a:p>
          <a:endParaRPr lang="ru-RU"/>
        </a:p>
      </dgm:t>
    </dgm:pt>
    <dgm:pt modelId="{2E747534-C2F6-4915-B08E-2490D6236AB8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bg1"/>
              </a:solidFill>
            </a:rPr>
            <a:t>Объект №2</a:t>
          </a:r>
        </a:p>
      </dgm:t>
    </dgm:pt>
    <dgm:pt modelId="{EB7B1960-089B-4490-A85C-15AAC9DD5713}" type="parTrans" cxnId="{60C60295-E46C-4AFF-8A27-22988FA72D57}">
      <dgm:prSet/>
      <dgm:spPr/>
      <dgm:t>
        <a:bodyPr/>
        <a:lstStyle/>
        <a:p>
          <a:endParaRPr lang="ru-RU"/>
        </a:p>
      </dgm:t>
    </dgm:pt>
    <dgm:pt modelId="{BC996916-6454-4B6B-AF72-D2DDA00BE40A}" type="sibTrans" cxnId="{60C60295-E46C-4AFF-8A27-22988FA72D57}">
      <dgm:prSet/>
      <dgm:spPr/>
      <dgm:t>
        <a:bodyPr/>
        <a:lstStyle/>
        <a:p>
          <a:endParaRPr lang="ru-RU"/>
        </a:p>
      </dgm:t>
    </dgm:pt>
    <dgm:pt modelId="{B5125970-D235-44B5-967E-4C72B221B123}">
      <dgm:prSet phldrT="[Текст]" custT="1"/>
      <dgm:spPr/>
      <dgm:t>
        <a:bodyPr/>
        <a:lstStyle/>
        <a:p>
          <a:r>
            <a:rPr lang="ru-RU" sz="1600" dirty="0" smtClean="0"/>
            <a:t>информационные стенды в помещениях образовательных организаций</a:t>
          </a:r>
          <a:endParaRPr lang="ru-RU" sz="1600" dirty="0"/>
        </a:p>
      </dgm:t>
    </dgm:pt>
    <dgm:pt modelId="{1780B59B-A094-436B-89B3-D15BFC09E4F4}" type="parTrans" cxnId="{F99366A7-27DF-4EDB-94F0-0C51E4823617}">
      <dgm:prSet/>
      <dgm:spPr/>
      <dgm:t>
        <a:bodyPr/>
        <a:lstStyle/>
        <a:p>
          <a:endParaRPr lang="ru-RU"/>
        </a:p>
      </dgm:t>
    </dgm:pt>
    <dgm:pt modelId="{730E4E68-01AC-4D01-B66D-197299930955}" type="sibTrans" cxnId="{F99366A7-27DF-4EDB-94F0-0C51E4823617}">
      <dgm:prSet/>
      <dgm:spPr/>
      <dgm:t>
        <a:bodyPr/>
        <a:lstStyle/>
        <a:p>
          <a:endParaRPr lang="ru-RU"/>
        </a:p>
      </dgm:t>
    </dgm:pt>
    <dgm:pt modelId="{1588C829-C2DA-461A-A4A6-C7F8891DB2F0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bg1"/>
              </a:solidFill>
            </a:rPr>
            <a:t>Объект №3</a:t>
          </a:r>
        </a:p>
      </dgm:t>
    </dgm:pt>
    <dgm:pt modelId="{B7109524-1A95-43DB-86FB-E31A20C5C142}" type="parTrans" cxnId="{2723C428-A819-4862-A2E0-0741880C20D5}">
      <dgm:prSet/>
      <dgm:spPr/>
      <dgm:t>
        <a:bodyPr/>
        <a:lstStyle/>
        <a:p>
          <a:endParaRPr lang="ru-RU"/>
        </a:p>
      </dgm:t>
    </dgm:pt>
    <dgm:pt modelId="{CF999E74-582F-4715-BA67-A24AC591812A}" type="sibTrans" cxnId="{2723C428-A819-4862-A2E0-0741880C20D5}">
      <dgm:prSet/>
      <dgm:spPr/>
      <dgm:t>
        <a:bodyPr/>
        <a:lstStyle/>
        <a:p>
          <a:endParaRPr lang="ru-RU"/>
        </a:p>
      </dgm:t>
    </dgm:pt>
    <dgm:pt modelId="{AA2AA108-5B5E-4D79-8B11-42A7639434D5}">
      <dgm:prSet phldrT="[Текст]" custT="1"/>
      <dgm:spPr/>
      <dgm:t>
        <a:bodyPr/>
        <a:lstStyle/>
        <a:p>
          <a:r>
            <a:rPr lang="ru-RU" sz="1600" dirty="0" smtClean="0"/>
            <a:t>помещения образовательных организаций и территория, прилегающая к образовательным организациям</a:t>
          </a:r>
          <a:endParaRPr lang="ru-RU" sz="1600" dirty="0"/>
        </a:p>
      </dgm:t>
    </dgm:pt>
    <dgm:pt modelId="{B1F16B1E-A207-458C-A1CC-3B4BC781CA6F}" type="parTrans" cxnId="{FAF65DB7-C779-4849-8CEE-34E6037569E7}">
      <dgm:prSet/>
      <dgm:spPr/>
      <dgm:t>
        <a:bodyPr/>
        <a:lstStyle/>
        <a:p>
          <a:endParaRPr lang="ru-RU"/>
        </a:p>
      </dgm:t>
    </dgm:pt>
    <dgm:pt modelId="{155E94B7-CE51-4E5E-AA9C-2921FC968CDF}" type="sibTrans" cxnId="{FAF65DB7-C779-4849-8CEE-34E6037569E7}">
      <dgm:prSet/>
      <dgm:spPr/>
      <dgm:t>
        <a:bodyPr/>
        <a:lstStyle/>
        <a:p>
          <a:endParaRPr lang="ru-RU"/>
        </a:p>
      </dgm:t>
    </dgm:pt>
    <dgm:pt modelId="{972ADDB1-7E8F-465A-B61A-28F5A68B9608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bg1"/>
              </a:solidFill>
            </a:rPr>
            <a:t>Объект №4</a:t>
          </a:r>
        </a:p>
      </dgm:t>
    </dgm:pt>
    <dgm:pt modelId="{7224029D-81BD-4FFB-9B51-6F615ABC98D5}" type="parTrans" cxnId="{550578C7-21D5-41C4-AB11-08BBF27AA95B}">
      <dgm:prSet/>
      <dgm:spPr/>
      <dgm:t>
        <a:bodyPr/>
        <a:lstStyle/>
        <a:p>
          <a:endParaRPr lang="ru-RU"/>
        </a:p>
      </dgm:t>
    </dgm:pt>
    <dgm:pt modelId="{433CD761-05C3-4F09-972B-BDA4DD942359}" type="sibTrans" cxnId="{550578C7-21D5-41C4-AB11-08BBF27AA95B}">
      <dgm:prSet/>
      <dgm:spPr/>
      <dgm:t>
        <a:bodyPr/>
        <a:lstStyle/>
        <a:p>
          <a:endParaRPr lang="ru-RU"/>
        </a:p>
      </dgm:t>
    </dgm:pt>
    <dgm:pt modelId="{A9CACD0B-F972-4BD8-8FC8-00538D4BF03B}">
      <dgm:prSet phldrT="[Текст]" custT="1"/>
      <dgm:spPr/>
      <dgm:t>
        <a:bodyPr/>
        <a:lstStyle/>
        <a:p>
          <a:r>
            <a:rPr lang="ru-RU" sz="1600" dirty="0" smtClean="0"/>
            <a:t>получатели услуг образовательных организаций, принимающих участие в независимой оценке</a:t>
          </a:r>
          <a:endParaRPr lang="ru-RU" sz="1600" dirty="0"/>
        </a:p>
      </dgm:t>
    </dgm:pt>
    <dgm:pt modelId="{056E6AAE-D79C-435E-858E-DDFB7EBD4288}" type="parTrans" cxnId="{54BD886E-8955-4EC3-B8DC-77CD51EB723D}">
      <dgm:prSet/>
      <dgm:spPr/>
      <dgm:t>
        <a:bodyPr/>
        <a:lstStyle/>
        <a:p>
          <a:endParaRPr lang="ru-RU"/>
        </a:p>
      </dgm:t>
    </dgm:pt>
    <dgm:pt modelId="{7F18F55E-0A21-4050-9F33-039665CB432D}" type="sibTrans" cxnId="{54BD886E-8955-4EC3-B8DC-77CD51EB723D}">
      <dgm:prSet/>
      <dgm:spPr/>
      <dgm:t>
        <a:bodyPr/>
        <a:lstStyle/>
        <a:p>
          <a:endParaRPr lang="ru-RU"/>
        </a:p>
      </dgm:t>
    </dgm:pt>
    <dgm:pt modelId="{C4DFE89B-E6CF-46E9-8CED-0AA3F155BBE9}" type="pres">
      <dgm:prSet presAssocID="{C1A6F5A4-132E-4F4A-B33D-DB2DD6C7C22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0DD341-1226-45CA-B2B4-6D424AE859BE}" type="pres">
      <dgm:prSet presAssocID="{7608C122-402C-4BB2-86A2-2F25F5C66BF5}" presName="linNode" presStyleCnt="0"/>
      <dgm:spPr/>
    </dgm:pt>
    <dgm:pt modelId="{9C66E0C9-B459-4750-92A2-58B241209C85}" type="pres">
      <dgm:prSet presAssocID="{7608C122-402C-4BB2-86A2-2F25F5C66BF5}" presName="parentText" presStyleLbl="node1" presStyleIdx="0" presStyleCnt="4" custScaleX="742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494A8B-E152-49A2-8055-9C9C196DD4E5}" type="pres">
      <dgm:prSet presAssocID="{7608C122-402C-4BB2-86A2-2F25F5C66BF5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796E95-8FB8-4236-8ECD-776F7A9DFCAD}" type="pres">
      <dgm:prSet presAssocID="{91722D33-7086-4FBA-9C8A-E4CFF7B1AF1E}" presName="sp" presStyleCnt="0"/>
      <dgm:spPr/>
    </dgm:pt>
    <dgm:pt modelId="{4629E44E-1B67-46E1-B63A-FA53A77C0918}" type="pres">
      <dgm:prSet presAssocID="{2E747534-C2F6-4915-B08E-2490D6236AB8}" presName="linNode" presStyleCnt="0"/>
      <dgm:spPr/>
    </dgm:pt>
    <dgm:pt modelId="{76ABA26F-AC1E-4FB1-A6C0-0D3CE89FFD6D}" type="pres">
      <dgm:prSet presAssocID="{2E747534-C2F6-4915-B08E-2490D6236AB8}" presName="parentText" presStyleLbl="node1" presStyleIdx="1" presStyleCnt="4" custScaleX="7645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F66EB8-31BD-483D-8F92-C8CAE74DC3E2}" type="pres">
      <dgm:prSet presAssocID="{2E747534-C2F6-4915-B08E-2490D6236AB8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B0CD1D-62A3-4691-8B63-9B9DEF5C486D}" type="pres">
      <dgm:prSet presAssocID="{BC996916-6454-4B6B-AF72-D2DDA00BE40A}" presName="sp" presStyleCnt="0"/>
      <dgm:spPr/>
    </dgm:pt>
    <dgm:pt modelId="{987E973E-CEFC-4C2C-86A7-21802419670B}" type="pres">
      <dgm:prSet presAssocID="{1588C829-C2DA-461A-A4A6-C7F8891DB2F0}" presName="linNode" presStyleCnt="0"/>
      <dgm:spPr/>
    </dgm:pt>
    <dgm:pt modelId="{A0114443-8E2C-4E73-A322-D40B4C0E8B08}" type="pres">
      <dgm:prSet presAssocID="{1588C829-C2DA-461A-A4A6-C7F8891DB2F0}" presName="parentText" presStyleLbl="node1" presStyleIdx="2" presStyleCnt="4" custScaleX="7645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6B3AC1-0962-4B2F-BD4F-F79BB82C22F1}" type="pres">
      <dgm:prSet presAssocID="{1588C829-C2DA-461A-A4A6-C7F8891DB2F0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04F941-32D6-4924-9D78-2C6062820B89}" type="pres">
      <dgm:prSet presAssocID="{CF999E74-582F-4715-BA67-A24AC591812A}" presName="sp" presStyleCnt="0"/>
      <dgm:spPr/>
    </dgm:pt>
    <dgm:pt modelId="{F36899DB-248F-4EB7-AA56-51ADCDF296F0}" type="pres">
      <dgm:prSet presAssocID="{972ADDB1-7E8F-465A-B61A-28F5A68B9608}" presName="linNode" presStyleCnt="0"/>
      <dgm:spPr/>
    </dgm:pt>
    <dgm:pt modelId="{D5F5121A-36C1-4114-8CB1-6996B4A1E84F}" type="pres">
      <dgm:prSet presAssocID="{972ADDB1-7E8F-465A-B61A-28F5A68B9608}" presName="parentText" presStyleLbl="node1" presStyleIdx="3" presStyleCnt="4" custScaleX="7645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1EEA23-2CF8-4851-9C54-8736F0E4FABF}" type="pres">
      <dgm:prSet presAssocID="{972ADDB1-7E8F-465A-B61A-28F5A68B9608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F196E3-6B24-491B-AA5A-C322A37A9C74}" type="presOf" srcId="{C1A6F5A4-132E-4F4A-B33D-DB2DD6C7C225}" destId="{C4DFE89B-E6CF-46E9-8CED-0AA3F155BBE9}" srcOrd="0" destOrd="0" presId="urn:microsoft.com/office/officeart/2005/8/layout/vList5"/>
    <dgm:cxn modelId="{1D82A110-720D-4D45-85A0-2E8D44E4D292}" srcId="{7608C122-402C-4BB2-86A2-2F25F5C66BF5}" destId="{8F60EB25-4358-4CE4-A1A1-1EBE8380AFB1}" srcOrd="0" destOrd="0" parTransId="{276F11E5-F2A5-4D32-B16C-ACB0A21B4C2E}" sibTransId="{9943A1CB-0827-42CB-B046-772F306A11FC}"/>
    <dgm:cxn modelId="{3C8C057A-962B-4F46-9EFE-A2DAF65ABA94}" type="presOf" srcId="{1588C829-C2DA-461A-A4A6-C7F8891DB2F0}" destId="{A0114443-8E2C-4E73-A322-D40B4C0E8B08}" srcOrd="0" destOrd="0" presId="urn:microsoft.com/office/officeart/2005/8/layout/vList5"/>
    <dgm:cxn modelId="{97BDD722-C753-4AB9-9DA3-684102F62227}" type="presOf" srcId="{2E747534-C2F6-4915-B08E-2490D6236AB8}" destId="{76ABA26F-AC1E-4FB1-A6C0-0D3CE89FFD6D}" srcOrd="0" destOrd="0" presId="urn:microsoft.com/office/officeart/2005/8/layout/vList5"/>
    <dgm:cxn modelId="{6B95928D-EF73-4FA0-B5C2-87EA486CE111}" type="presOf" srcId="{8F60EB25-4358-4CE4-A1A1-1EBE8380AFB1}" destId="{7D494A8B-E152-49A2-8055-9C9C196DD4E5}" srcOrd="0" destOrd="0" presId="urn:microsoft.com/office/officeart/2005/8/layout/vList5"/>
    <dgm:cxn modelId="{A58F62FD-030C-48F7-98C2-3217AB39188B}" type="presOf" srcId="{7608C122-402C-4BB2-86A2-2F25F5C66BF5}" destId="{9C66E0C9-B459-4750-92A2-58B241209C85}" srcOrd="0" destOrd="0" presId="urn:microsoft.com/office/officeart/2005/8/layout/vList5"/>
    <dgm:cxn modelId="{06C688C5-5D30-4762-953A-464EAFDD7F96}" type="presOf" srcId="{972ADDB1-7E8F-465A-B61A-28F5A68B9608}" destId="{D5F5121A-36C1-4114-8CB1-6996B4A1E84F}" srcOrd="0" destOrd="0" presId="urn:microsoft.com/office/officeart/2005/8/layout/vList5"/>
    <dgm:cxn modelId="{2723C428-A819-4862-A2E0-0741880C20D5}" srcId="{C1A6F5A4-132E-4F4A-B33D-DB2DD6C7C225}" destId="{1588C829-C2DA-461A-A4A6-C7F8891DB2F0}" srcOrd="2" destOrd="0" parTransId="{B7109524-1A95-43DB-86FB-E31A20C5C142}" sibTransId="{CF999E74-582F-4715-BA67-A24AC591812A}"/>
    <dgm:cxn modelId="{73015E5A-2437-49E8-92B1-1937A1CDEC04}" type="presOf" srcId="{AA2AA108-5B5E-4D79-8B11-42A7639434D5}" destId="{656B3AC1-0962-4B2F-BD4F-F79BB82C22F1}" srcOrd="0" destOrd="0" presId="urn:microsoft.com/office/officeart/2005/8/layout/vList5"/>
    <dgm:cxn modelId="{5B594220-2AD8-4DD2-9B25-E449F9D997B3}" srcId="{C1A6F5A4-132E-4F4A-B33D-DB2DD6C7C225}" destId="{7608C122-402C-4BB2-86A2-2F25F5C66BF5}" srcOrd="0" destOrd="0" parTransId="{63ED727E-EDFF-486E-A2E2-8D61963F864A}" sibTransId="{91722D33-7086-4FBA-9C8A-E4CFF7B1AF1E}"/>
    <dgm:cxn modelId="{550578C7-21D5-41C4-AB11-08BBF27AA95B}" srcId="{C1A6F5A4-132E-4F4A-B33D-DB2DD6C7C225}" destId="{972ADDB1-7E8F-465A-B61A-28F5A68B9608}" srcOrd="3" destOrd="0" parTransId="{7224029D-81BD-4FFB-9B51-6F615ABC98D5}" sibTransId="{433CD761-05C3-4F09-972B-BDA4DD942359}"/>
    <dgm:cxn modelId="{60C60295-E46C-4AFF-8A27-22988FA72D57}" srcId="{C1A6F5A4-132E-4F4A-B33D-DB2DD6C7C225}" destId="{2E747534-C2F6-4915-B08E-2490D6236AB8}" srcOrd="1" destOrd="0" parTransId="{EB7B1960-089B-4490-A85C-15AAC9DD5713}" sibTransId="{BC996916-6454-4B6B-AF72-D2DDA00BE40A}"/>
    <dgm:cxn modelId="{DA4F3E98-7EBA-4E20-82C2-D7177B208062}" type="presOf" srcId="{A9CACD0B-F972-4BD8-8FC8-00538D4BF03B}" destId="{9D1EEA23-2CF8-4851-9C54-8736F0E4FABF}" srcOrd="0" destOrd="0" presId="urn:microsoft.com/office/officeart/2005/8/layout/vList5"/>
    <dgm:cxn modelId="{54BD886E-8955-4EC3-B8DC-77CD51EB723D}" srcId="{972ADDB1-7E8F-465A-B61A-28F5A68B9608}" destId="{A9CACD0B-F972-4BD8-8FC8-00538D4BF03B}" srcOrd="0" destOrd="0" parTransId="{056E6AAE-D79C-435E-858E-DDFB7EBD4288}" sibTransId="{7F18F55E-0A21-4050-9F33-039665CB432D}"/>
    <dgm:cxn modelId="{F99366A7-27DF-4EDB-94F0-0C51E4823617}" srcId="{2E747534-C2F6-4915-B08E-2490D6236AB8}" destId="{B5125970-D235-44B5-967E-4C72B221B123}" srcOrd="0" destOrd="0" parTransId="{1780B59B-A094-436B-89B3-D15BFC09E4F4}" sibTransId="{730E4E68-01AC-4D01-B66D-197299930955}"/>
    <dgm:cxn modelId="{E0D16977-4493-4FDD-A790-6D7183300E19}" type="presOf" srcId="{B5125970-D235-44B5-967E-4C72B221B123}" destId="{EFF66EB8-31BD-483D-8F92-C8CAE74DC3E2}" srcOrd="0" destOrd="0" presId="urn:microsoft.com/office/officeart/2005/8/layout/vList5"/>
    <dgm:cxn modelId="{FAF65DB7-C779-4849-8CEE-34E6037569E7}" srcId="{1588C829-C2DA-461A-A4A6-C7F8891DB2F0}" destId="{AA2AA108-5B5E-4D79-8B11-42A7639434D5}" srcOrd="0" destOrd="0" parTransId="{B1F16B1E-A207-458C-A1CC-3B4BC781CA6F}" sibTransId="{155E94B7-CE51-4E5E-AA9C-2921FC968CDF}"/>
    <dgm:cxn modelId="{C09401F3-7886-4F1C-897D-E3A63AB1AA20}" type="presParOf" srcId="{C4DFE89B-E6CF-46E9-8CED-0AA3F155BBE9}" destId="{130DD341-1226-45CA-B2B4-6D424AE859BE}" srcOrd="0" destOrd="0" presId="urn:microsoft.com/office/officeart/2005/8/layout/vList5"/>
    <dgm:cxn modelId="{0222B4E4-9678-42A4-9309-2B7F2F0B5CF5}" type="presParOf" srcId="{130DD341-1226-45CA-B2B4-6D424AE859BE}" destId="{9C66E0C9-B459-4750-92A2-58B241209C85}" srcOrd="0" destOrd="0" presId="urn:microsoft.com/office/officeart/2005/8/layout/vList5"/>
    <dgm:cxn modelId="{B133181C-DB13-4DAE-9218-8BB0B29C2448}" type="presParOf" srcId="{130DD341-1226-45CA-B2B4-6D424AE859BE}" destId="{7D494A8B-E152-49A2-8055-9C9C196DD4E5}" srcOrd="1" destOrd="0" presId="urn:microsoft.com/office/officeart/2005/8/layout/vList5"/>
    <dgm:cxn modelId="{4C792F87-34FD-4283-AFCF-93716ED68618}" type="presParOf" srcId="{C4DFE89B-E6CF-46E9-8CED-0AA3F155BBE9}" destId="{ED796E95-8FB8-4236-8ECD-776F7A9DFCAD}" srcOrd="1" destOrd="0" presId="urn:microsoft.com/office/officeart/2005/8/layout/vList5"/>
    <dgm:cxn modelId="{1F590A03-F6FA-41D1-9ED0-1026B1548DD5}" type="presParOf" srcId="{C4DFE89B-E6CF-46E9-8CED-0AA3F155BBE9}" destId="{4629E44E-1B67-46E1-B63A-FA53A77C0918}" srcOrd="2" destOrd="0" presId="urn:microsoft.com/office/officeart/2005/8/layout/vList5"/>
    <dgm:cxn modelId="{781A7766-7787-4433-A4FF-972E5BA4DB0E}" type="presParOf" srcId="{4629E44E-1B67-46E1-B63A-FA53A77C0918}" destId="{76ABA26F-AC1E-4FB1-A6C0-0D3CE89FFD6D}" srcOrd="0" destOrd="0" presId="urn:microsoft.com/office/officeart/2005/8/layout/vList5"/>
    <dgm:cxn modelId="{C0FEBCF9-EC9F-48DC-98D1-8E71B94879CE}" type="presParOf" srcId="{4629E44E-1B67-46E1-B63A-FA53A77C0918}" destId="{EFF66EB8-31BD-483D-8F92-C8CAE74DC3E2}" srcOrd="1" destOrd="0" presId="urn:microsoft.com/office/officeart/2005/8/layout/vList5"/>
    <dgm:cxn modelId="{593A6692-19D2-4B11-B6CC-FE8A0ED203D4}" type="presParOf" srcId="{C4DFE89B-E6CF-46E9-8CED-0AA3F155BBE9}" destId="{D9B0CD1D-62A3-4691-8B63-9B9DEF5C486D}" srcOrd="3" destOrd="0" presId="urn:microsoft.com/office/officeart/2005/8/layout/vList5"/>
    <dgm:cxn modelId="{F6FDF274-B185-48F5-84F2-E6358F7611AB}" type="presParOf" srcId="{C4DFE89B-E6CF-46E9-8CED-0AA3F155BBE9}" destId="{987E973E-CEFC-4C2C-86A7-21802419670B}" srcOrd="4" destOrd="0" presId="urn:microsoft.com/office/officeart/2005/8/layout/vList5"/>
    <dgm:cxn modelId="{9FE19A75-63D5-4026-9198-7508984A6745}" type="presParOf" srcId="{987E973E-CEFC-4C2C-86A7-21802419670B}" destId="{A0114443-8E2C-4E73-A322-D40B4C0E8B08}" srcOrd="0" destOrd="0" presId="urn:microsoft.com/office/officeart/2005/8/layout/vList5"/>
    <dgm:cxn modelId="{B506C83D-CD8C-4778-B602-1D1F03AC5C0B}" type="presParOf" srcId="{987E973E-CEFC-4C2C-86A7-21802419670B}" destId="{656B3AC1-0962-4B2F-BD4F-F79BB82C22F1}" srcOrd="1" destOrd="0" presId="urn:microsoft.com/office/officeart/2005/8/layout/vList5"/>
    <dgm:cxn modelId="{068E27F0-3E32-48C0-AE71-995EE91779BC}" type="presParOf" srcId="{C4DFE89B-E6CF-46E9-8CED-0AA3F155BBE9}" destId="{7404F941-32D6-4924-9D78-2C6062820B89}" srcOrd="5" destOrd="0" presId="urn:microsoft.com/office/officeart/2005/8/layout/vList5"/>
    <dgm:cxn modelId="{572030D5-272D-4F29-A004-4EC58F65EA9D}" type="presParOf" srcId="{C4DFE89B-E6CF-46E9-8CED-0AA3F155BBE9}" destId="{F36899DB-248F-4EB7-AA56-51ADCDF296F0}" srcOrd="6" destOrd="0" presId="urn:microsoft.com/office/officeart/2005/8/layout/vList5"/>
    <dgm:cxn modelId="{3C0D38B2-3700-4967-A5B5-34D565A09584}" type="presParOf" srcId="{F36899DB-248F-4EB7-AA56-51ADCDF296F0}" destId="{D5F5121A-36C1-4114-8CB1-6996B4A1E84F}" srcOrd="0" destOrd="0" presId="urn:microsoft.com/office/officeart/2005/8/layout/vList5"/>
    <dgm:cxn modelId="{6B1F098E-BC35-45A0-977E-2BA2651968E9}" type="presParOf" srcId="{F36899DB-248F-4EB7-AA56-51ADCDF296F0}" destId="{9D1EEA23-2CF8-4851-9C54-8736F0E4FAB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494A8B-E152-49A2-8055-9C9C196DD4E5}">
      <dsp:nvSpPr>
        <dsp:cNvPr id="0" name=""/>
        <dsp:cNvSpPr/>
      </dsp:nvSpPr>
      <dsp:spPr>
        <a:xfrm rot="5400000">
          <a:off x="5220713" y="-2422866"/>
          <a:ext cx="618748" cy="56223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официальные сайты образовательных организаций в информационно-телекоммуникационной сети «Интернет»</a:t>
          </a:r>
          <a:endParaRPr lang="ru-RU" sz="1600" kern="1200" dirty="0"/>
        </a:p>
      </dsp:txBody>
      <dsp:txXfrm rot="5400000">
        <a:off x="5220713" y="-2422866"/>
        <a:ext cx="618748" cy="5622384"/>
      </dsp:txXfrm>
    </dsp:sp>
    <dsp:sp modelId="{9C66E0C9-B459-4750-92A2-58B241209C85}">
      <dsp:nvSpPr>
        <dsp:cNvPr id="0" name=""/>
        <dsp:cNvSpPr/>
      </dsp:nvSpPr>
      <dsp:spPr>
        <a:xfrm>
          <a:off x="372252" y="1608"/>
          <a:ext cx="2346642" cy="7734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1"/>
              </a:solidFill>
            </a:rPr>
            <a:t>Объект №1</a:t>
          </a:r>
          <a:endParaRPr lang="ru-RU" sz="2800" b="1" kern="1200" dirty="0">
            <a:solidFill>
              <a:schemeClr val="bg1"/>
            </a:solidFill>
          </a:endParaRPr>
        </a:p>
      </dsp:txBody>
      <dsp:txXfrm>
        <a:off x="372252" y="1608"/>
        <a:ext cx="2346642" cy="773436"/>
      </dsp:txXfrm>
    </dsp:sp>
    <dsp:sp modelId="{EFF66EB8-31BD-483D-8F92-C8CAE74DC3E2}">
      <dsp:nvSpPr>
        <dsp:cNvPr id="0" name=""/>
        <dsp:cNvSpPr/>
      </dsp:nvSpPr>
      <dsp:spPr>
        <a:xfrm rot="5400000">
          <a:off x="5292156" y="-1610758"/>
          <a:ext cx="618748" cy="56223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информационные стенды в помещениях образовательных организаций</a:t>
          </a:r>
          <a:endParaRPr lang="ru-RU" sz="1600" kern="1200" dirty="0"/>
        </a:p>
      </dsp:txBody>
      <dsp:txXfrm rot="5400000">
        <a:off x="5292156" y="-1610758"/>
        <a:ext cx="618748" cy="5622384"/>
      </dsp:txXfrm>
    </dsp:sp>
    <dsp:sp modelId="{76ABA26F-AC1E-4FB1-A6C0-0D3CE89FFD6D}">
      <dsp:nvSpPr>
        <dsp:cNvPr id="0" name=""/>
        <dsp:cNvSpPr/>
      </dsp:nvSpPr>
      <dsp:spPr>
        <a:xfrm>
          <a:off x="372252" y="813715"/>
          <a:ext cx="2418085" cy="7734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1"/>
              </a:solidFill>
            </a:rPr>
            <a:t>Объект №2</a:t>
          </a:r>
        </a:p>
      </dsp:txBody>
      <dsp:txXfrm>
        <a:off x="372252" y="813715"/>
        <a:ext cx="2418085" cy="773436"/>
      </dsp:txXfrm>
    </dsp:sp>
    <dsp:sp modelId="{656B3AC1-0962-4B2F-BD4F-F79BB82C22F1}">
      <dsp:nvSpPr>
        <dsp:cNvPr id="0" name=""/>
        <dsp:cNvSpPr/>
      </dsp:nvSpPr>
      <dsp:spPr>
        <a:xfrm rot="5400000">
          <a:off x="5292156" y="-798650"/>
          <a:ext cx="618748" cy="56223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помещения образовательных организаций и территория, прилегающая к образовательным организациям</a:t>
          </a:r>
          <a:endParaRPr lang="ru-RU" sz="1600" kern="1200" dirty="0"/>
        </a:p>
      </dsp:txBody>
      <dsp:txXfrm rot="5400000">
        <a:off x="5292156" y="-798650"/>
        <a:ext cx="618748" cy="5622384"/>
      </dsp:txXfrm>
    </dsp:sp>
    <dsp:sp modelId="{A0114443-8E2C-4E73-A322-D40B4C0E8B08}">
      <dsp:nvSpPr>
        <dsp:cNvPr id="0" name=""/>
        <dsp:cNvSpPr/>
      </dsp:nvSpPr>
      <dsp:spPr>
        <a:xfrm>
          <a:off x="372252" y="1625823"/>
          <a:ext cx="2418085" cy="7734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1"/>
              </a:solidFill>
            </a:rPr>
            <a:t>Объект №3</a:t>
          </a:r>
        </a:p>
      </dsp:txBody>
      <dsp:txXfrm>
        <a:off x="372252" y="1625823"/>
        <a:ext cx="2418085" cy="773436"/>
      </dsp:txXfrm>
    </dsp:sp>
    <dsp:sp modelId="{9D1EEA23-2CF8-4851-9C54-8736F0E4FABF}">
      <dsp:nvSpPr>
        <dsp:cNvPr id="0" name=""/>
        <dsp:cNvSpPr/>
      </dsp:nvSpPr>
      <dsp:spPr>
        <a:xfrm rot="5400000">
          <a:off x="5292156" y="13457"/>
          <a:ext cx="618748" cy="56223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получатели услуг образовательных организаций, принимающих участие в независимой оценке</a:t>
          </a:r>
          <a:endParaRPr lang="ru-RU" sz="1600" kern="1200" dirty="0"/>
        </a:p>
      </dsp:txBody>
      <dsp:txXfrm rot="5400000">
        <a:off x="5292156" y="13457"/>
        <a:ext cx="618748" cy="5622384"/>
      </dsp:txXfrm>
    </dsp:sp>
    <dsp:sp modelId="{D5F5121A-36C1-4114-8CB1-6996B4A1E84F}">
      <dsp:nvSpPr>
        <dsp:cNvPr id="0" name=""/>
        <dsp:cNvSpPr/>
      </dsp:nvSpPr>
      <dsp:spPr>
        <a:xfrm>
          <a:off x="372252" y="2437931"/>
          <a:ext cx="2418085" cy="7734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1"/>
              </a:solidFill>
            </a:rPr>
            <a:t>Объект №4</a:t>
          </a:r>
        </a:p>
      </dsp:txBody>
      <dsp:txXfrm>
        <a:off x="372252" y="2437931"/>
        <a:ext cx="2418085" cy="7734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B19-F66A-4E49-98F3-56158D786DE6}" type="datetimeFigureOut">
              <a:rPr lang="ru-RU" smtClean="0"/>
              <a:pPr/>
              <a:t>14.12.2023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DB03-0BAC-4DE3-85EA-82CDB474244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B19-F66A-4E49-98F3-56158D786DE6}" type="datetimeFigureOut">
              <a:rPr lang="ru-RU" smtClean="0"/>
              <a:pPr/>
              <a:t>14.12.2023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DB03-0BAC-4DE3-85EA-82CDB474244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B19-F66A-4E49-98F3-56158D786DE6}" type="datetimeFigureOut">
              <a:rPr lang="ru-RU" smtClean="0"/>
              <a:pPr/>
              <a:t>14.12.2023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DB03-0BAC-4DE3-85EA-82CDB474244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B19-F66A-4E49-98F3-56158D786DE6}" type="datetimeFigureOut">
              <a:rPr lang="ru-RU" smtClean="0"/>
              <a:pPr/>
              <a:t>14.12.2023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DB03-0BAC-4DE3-85EA-82CDB474244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B19-F66A-4E49-98F3-56158D786DE6}" type="datetimeFigureOut">
              <a:rPr lang="ru-RU" smtClean="0"/>
              <a:pPr/>
              <a:t>14.12.2023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DB03-0BAC-4DE3-85EA-82CDB474244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B19-F66A-4E49-98F3-56158D786DE6}" type="datetimeFigureOut">
              <a:rPr lang="ru-RU" smtClean="0"/>
              <a:pPr/>
              <a:t>14.12.2023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DB03-0BAC-4DE3-85EA-82CDB474244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B19-F66A-4E49-98F3-56158D786DE6}" type="datetimeFigureOut">
              <a:rPr lang="ru-RU" smtClean="0"/>
              <a:pPr/>
              <a:t>14.12.2023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DB03-0BAC-4DE3-85EA-82CDB474244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B19-F66A-4E49-98F3-56158D786DE6}" type="datetimeFigureOut">
              <a:rPr lang="ru-RU" smtClean="0"/>
              <a:pPr/>
              <a:t>14.12.2023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DB03-0BAC-4DE3-85EA-82CDB474244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B19-F66A-4E49-98F3-56158D786DE6}" type="datetimeFigureOut">
              <a:rPr lang="ru-RU" smtClean="0"/>
              <a:pPr/>
              <a:t>14.12.2023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DB03-0BAC-4DE3-85EA-82CDB474244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B19-F66A-4E49-98F3-56158D786DE6}" type="datetimeFigureOut">
              <a:rPr lang="ru-RU" smtClean="0"/>
              <a:pPr/>
              <a:t>14.12.2023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DB03-0BAC-4DE3-85EA-82CDB474244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B19-F66A-4E49-98F3-56158D786DE6}" type="datetimeFigureOut">
              <a:rPr lang="ru-RU" smtClean="0"/>
              <a:pPr/>
              <a:t>14.12.2023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DB03-0BAC-4DE3-85EA-82CDB474244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930B19-F66A-4E49-98F3-56158D786DE6}" type="datetimeFigureOut">
              <a:rPr lang="ru-RU" smtClean="0"/>
              <a:pPr/>
              <a:t>14.12.2023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98EDB03-0BAC-4DE3-85EA-82CDB474244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848872" cy="2664296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400" dirty="0" smtClean="0">
                <a:effectLst/>
              </a:rPr>
              <a:t>Оценка качества </a:t>
            </a:r>
            <a:r>
              <a:rPr lang="ru-RU" sz="2400" dirty="0">
                <a:effectLst/>
              </a:rPr>
              <a:t>условий осуществления образовательной деятельности организациями, осуществляющими образовательную деятельность, в рамках независимой оценки качества условий осуществления образовательной деятельности организациями Калининградской области в 2023 году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27836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827584" y="-27384"/>
            <a:ext cx="7848872" cy="50405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400" dirty="0">
                <a:effectLst/>
              </a:rPr>
              <a:t>Комфортность условий предоставления услуг</a:t>
            </a:r>
            <a:endParaRPr lang="ru-RU" sz="24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79512" y="404664"/>
            <a:ext cx="8784976" cy="41566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000" dirty="0">
                <a:effectLst/>
              </a:rPr>
              <a:t>Рейтинг организаций </a:t>
            </a:r>
            <a:r>
              <a:rPr lang="ru-RU" sz="2000" dirty="0" smtClean="0">
                <a:effectLst/>
              </a:rPr>
              <a:t>в </a:t>
            </a:r>
            <a:r>
              <a:rPr lang="ru-RU" sz="2000" dirty="0">
                <a:effectLst/>
              </a:rPr>
              <a:t>разрезе муниципальных образований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69180726"/>
              </p:ext>
            </p:extLst>
          </p:nvPr>
        </p:nvGraphicFramePr>
        <p:xfrm>
          <a:off x="107503" y="764704"/>
          <a:ext cx="8856985" cy="60876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249"/>
                <a:gridCol w="2017934"/>
                <a:gridCol w="2590578"/>
                <a:gridCol w="2016224"/>
              </a:tblGrid>
              <a:tr h="949784">
                <a:tc>
                  <a:txBody>
                    <a:bodyPr/>
                    <a:lstStyle/>
                    <a:p>
                      <a:endParaRPr lang="ru-RU" sz="800" dirty="0">
                        <a:effectLst/>
                        <a:latin typeface="Calibri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Обеспечение в организации комфортных условий для предоставления услуг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Доля получателей услуг, удовлетворенных комфортностью предоставления </a:t>
                      </a:r>
                      <a:r>
                        <a:rPr lang="ru-RU" sz="1200" dirty="0" smtClean="0">
                          <a:effectLst/>
                        </a:rPr>
                        <a:t>услуг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Общая оценка по критерию "Комфортность условий предоставления услуг"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156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Ладушкинский ГО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98,93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99,47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2084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Нестеровский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97,11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98,56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156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Краснознаменский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96,95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98,48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156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Черняховский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96,80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98,40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2605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Янтарный 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96,37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98,19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2084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Правдинский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96,19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98,10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156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Светловский 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96,08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98,04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156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Советский 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95,45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97,73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2084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Гвардейский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95,22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97,61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2605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Мамоновский 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94,96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97,48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2084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Озерский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94,83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97,42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156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Багратионовский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94,40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97,20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2084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Неманский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94,31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97,15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2084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Гусевский 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94,28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97,14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156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Славский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93,99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96,99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2605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Светлогорский 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93,94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96,97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156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Гурьевский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93,65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96,83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156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Полесский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93,17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96,58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156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ГО </a:t>
                      </a:r>
                      <a:r>
                        <a:rPr lang="ru-RU" sz="1400" dirty="0">
                          <a:effectLst/>
                        </a:rPr>
                        <a:t>«Город Калининград»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92,84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96,42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156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Пионерский 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92,76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96,38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156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Зеленоградский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92,50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96,25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  <a:tr h="156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Балтийский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92,35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96,17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24" marR="1832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66428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251520" y="116632"/>
            <a:ext cx="8640960" cy="99134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400" dirty="0">
                <a:effectLst/>
              </a:rPr>
              <a:t>Комфортность условий предоставления услуг</a:t>
            </a:r>
            <a:endParaRPr lang="ru-RU" sz="24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95536" y="548680"/>
            <a:ext cx="8568952" cy="41566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000" dirty="0">
                <a:effectLst/>
              </a:rPr>
              <a:t>Рейтинг организаций </a:t>
            </a:r>
            <a:r>
              <a:rPr lang="ru-RU" sz="2000" dirty="0" smtClean="0">
                <a:effectLst/>
              </a:rPr>
              <a:t>в </a:t>
            </a:r>
            <a:r>
              <a:rPr lang="ru-RU" sz="2000" dirty="0">
                <a:effectLst/>
              </a:rPr>
              <a:t>зависимости от уровня образования</a:t>
            </a:r>
            <a:endParaRPr lang="ru-RU" sz="2000" dirty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79512" y="1052736"/>
          <a:ext cx="871296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218016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16632"/>
            <a:ext cx="8432519" cy="72008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3200" dirty="0">
                <a:effectLst/>
              </a:rPr>
              <a:t>Доступность услуг для </a:t>
            </a:r>
            <a:r>
              <a:rPr lang="ru-RU" sz="3200" dirty="0" smtClean="0">
                <a:effectLst/>
              </a:rPr>
              <a:t>инвалидов</a:t>
            </a:r>
            <a:endParaRPr lang="ru-RU" sz="3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124744"/>
            <a:ext cx="799288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/>
              <a:t>«Оборудование территории, прилегающей к организации, и ее помещений с учетом доступности для инвалидов»</a:t>
            </a:r>
          </a:p>
          <a:p>
            <a:pPr>
              <a:buFont typeface="Wingdings" pitchFamily="2" charset="2"/>
              <a:buChar char="ü"/>
            </a:pPr>
            <a:endParaRPr lang="ru-RU" sz="2400" dirty="0" smtClean="0"/>
          </a:p>
          <a:p>
            <a:pPr marL="9525" indent="-9525">
              <a:buFont typeface="Wingdings" pitchFamily="2" charset="2"/>
              <a:buChar char="ü"/>
            </a:pPr>
            <a:endParaRPr lang="ru-RU" sz="2400" dirty="0" smtClean="0"/>
          </a:p>
          <a:p>
            <a:pPr marL="9525" indent="-9525">
              <a:spcAft>
                <a:spcPts val="1800"/>
              </a:spcAft>
              <a:buFont typeface="Wingdings" pitchFamily="2" charset="2"/>
              <a:buChar char="ü"/>
            </a:pPr>
            <a:r>
              <a:rPr lang="ru-RU" sz="2400" dirty="0" smtClean="0"/>
              <a:t>«Обеспечение в организации условий доступности, позволяющих инвалидам получать услуги наравне с другими»</a:t>
            </a:r>
          </a:p>
          <a:p>
            <a:pPr marL="9525" indent="-9525">
              <a:spcAft>
                <a:spcPts val="1800"/>
              </a:spcAft>
              <a:buFont typeface="Wingdings" pitchFamily="2" charset="2"/>
              <a:buChar char="ü"/>
            </a:pPr>
            <a:endParaRPr lang="ru-RU" sz="2400" dirty="0" smtClean="0"/>
          </a:p>
          <a:p>
            <a:pPr marL="9525" indent="-9525">
              <a:spcAft>
                <a:spcPts val="1800"/>
              </a:spcAft>
              <a:buFont typeface="Wingdings" pitchFamily="2" charset="2"/>
              <a:buChar char="ü"/>
            </a:pPr>
            <a:r>
              <a:rPr lang="ru-RU" sz="2400" dirty="0" smtClean="0"/>
              <a:t>«Доля получателей услуг, удовлетворенных доступностью услуг для инвалидов»</a:t>
            </a:r>
          </a:p>
        </p:txBody>
      </p:sp>
    </p:spTree>
    <p:extLst>
      <p:ext uri="{BB962C8B-B14F-4D97-AF65-F5344CB8AC3E}">
        <p14:creationId xmlns="" xmlns:p14="http://schemas.microsoft.com/office/powerpoint/2010/main" val="837747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611561" y="116632"/>
            <a:ext cx="8144486" cy="99134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3200" dirty="0">
                <a:effectLst/>
              </a:rPr>
              <a:t>Доступность услуг для </a:t>
            </a:r>
            <a:r>
              <a:rPr lang="ru-RU" sz="3200" dirty="0" smtClean="0">
                <a:effectLst/>
              </a:rPr>
              <a:t>инвалидов</a:t>
            </a:r>
            <a:endParaRPr lang="ru-RU" sz="3000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290480823"/>
              </p:ext>
            </p:extLst>
          </p:nvPr>
        </p:nvGraphicFramePr>
        <p:xfrm>
          <a:off x="107504" y="801688"/>
          <a:ext cx="8928992" cy="5254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8220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251520" y="-27384"/>
            <a:ext cx="8640960" cy="57606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400" dirty="0">
                <a:effectLst/>
              </a:rPr>
              <a:t>Доступность услуг для инвалидов</a:t>
            </a:r>
            <a:endParaRPr lang="ru-RU" sz="24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70919" y="404664"/>
            <a:ext cx="8568952" cy="41566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000" dirty="0">
                <a:effectLst/>
              </a:rPr>
              <a:t>Рейтинг организаций </a:t>
            </a:r>
            <a:r>
              <a:rPr lang="ru-RU" sz="2000" dirty="0" smtClean="0">
                <a:effectLst/>
              </a:rPr>
              <a:t>в </a:t>
            </a:r>
            <a:r>
              <a:rPr lang="ru-RU" sz="2000" dirty="0">
                <a:effectLst/>
              </a:rPr>
              <a:t>разрезе муниципальных образований</a:t>
            </a:r>
            <a:endParaRPr lang="ru-RU" sz="20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69860420"/>
              </p:ext>
            </p:extLst>
          </p:nvPr>
        </p:nvGraphicFramePr>
        <p:xfrm>
          <a:off x="107507" y="764699"/>
          <a:ext cx="8928000" cy="601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000"/>
                <a:gridCol w="2232000"/>
                <a:gridCol w="2268000"/>
                <a:gridCol w="1548000"/>
                <a:gridCol w="936000"/>
              </a:tblGrid>
              <a:tr h="864000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</a:pPr>
                      <a:endParaRPr lang="ru-RU" sz="800" dirty="0">
                        <a:effectLst/>
                        <a:latin typeface="Calibri"/>
                      </a:endParaRPr>
                    </a:p>
                  </a:txBody>
                  <a:tcPr marL="20117" marR="20117" marT="0" marB="0" vert="vert270" anchor="ctr"/>
                </a:tc>
                <a:tc>
                  <a:txBody>
                    <a:bodyPr/>
                    <a:lstStyle/>
                    <a:p>
                      <a:pPr marL="0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Оборудование помещений </a:t>
                      </a:r>
                      <a:r>
                        <a:rPr lang="ru-RU" sz="1200" dirty="0" smtClean="0">
                          <a:effectLst/>
                        </a:rPr>
                        <a:t>и </a:t>
                      </a:r>
                      <a:r>
                        <a:rPr lang="ru-RU" sz="1200" dirty="0">
                          <a:effectLst/>
                        </a:rPr>
                        <a:t>прилегающей </a:t>
                      </a:r>
                      <a:r>
                        <a:rPr lang="ru-RU" sz="1200" dirty="0" smtClean="0">
                          <a:effectLst/>
                        </a:rPr>
                        <a:t>территории </a:t>
                      </a:r>
                      <a:r>
                        <a:rPr lang="ru-RU" sz="1200" dirty="0">
                          <a:effectLst/>
                        </a:rPr>
                        <a:t>с учетом доступности для инвалидов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marL="0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Обеспечение </a:t>
                      </a:r>
                      <a:r>
                        <a:rPr lang="ru-RU" sz="1200" dirty="0" smtClean="0">
                          <a:effectLst/>
                        </a:rPr>
                        <a:t>условий </a:t>
                      </a:r>
                      <a:r>
                        <a:rPr lang="ru-RU" sz="1200" dirty="0">
                          <a:effectLst/>
                        </a:rPr>
                        <a:t>доступности, позволяющих инвалидам получать услуги наравне с другими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marL="0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Доля </a:t>
                      </a:r>
                      <a:r>
                        <a:rPr lang="ru-RU" sz="1200" dirty="0" smtClean="0">
                          <a:effectLst/>
                        </a:rPr>
                        <a:t>удовлетворенных получателей услуг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marL="0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Общая оценка по </a:t>
                      </a:r>
                      <a:r>
                        <a:rPr lang="ru-RU" sz="1200" dirty="0" smtClean="0">
                          <a:effectLst/>
                        </a:rPr>
                        <a:t>критерию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Озерский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80,00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100,00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100,00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94,00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Славский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60,00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100,00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84,00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Гусевский 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70,00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80,00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97,01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82,10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Балтийский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66,67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80,00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97,62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81,29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Краснознаменский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60,00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80,00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100,00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80,00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Гурьевский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50,00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86,67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97,39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78,88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Полесский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53,33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80,00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100,00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78,00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Янтарный 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60,00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70,00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100,00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76,00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Гвардейский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60,00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70,00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98,70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75,61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Нестеровский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40,00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80,00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100,00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74,00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Зеленоградский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50,00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70,00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100,00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73,00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Багратионовский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32,00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80,00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99,67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71,50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Черняховский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45,00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70,00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100,00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71,50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Неманский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33,33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80,00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95,47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70,64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Светлогорский 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53,33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60,00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100,00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70,00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Советский 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20,00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80,00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98,66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67,60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ГО </a:t>
                      </a:r>
                      <a:r>
                        <a:rPr lang="ru-RU" sz="1200" dirty="0">
                          <a:effectLst/>
                        </a:rPr>
                        <a:t>«Город Калининград»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33,89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58,33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96,09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62,33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Пионерский 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80,00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100,00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62,00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Светловский 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40,00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50,00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100,00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62,00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Правдинский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20,00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65,00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99,39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61,82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Мамоновский 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20,00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60,00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100,00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60,00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  <a:tr h="23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Ладушкинский ГО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20,00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100,00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38,00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17" marR="2011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15873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827584" y="116632"/>
            <a:ext cx="7848872" cy="99134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3200" dirty="0">
                <a:effectLst/>
              </a:rPr>
              <a:t>Доступность услуг для </a:t>
            </a:r>
            <a:r>
              <a:rPr lang="ru-RU" sz="3200" dirty="0" smtClean="0">
                <a:effectLst/>
              </a:rPr>
              <a:t>инвалидов</a:t>
            </a:r>
            <a:endParaRPr lang="ru-RU" sz="30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98449" y="722365"/>
            <a:ext cx="8568952" cy="41566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000" dirty="0">
                <a:effectLst/>
              </a:rPr>
              <a:t>Рейтинг организаций </a:t>
            </a:r>
            <a:r>
              <a:rPr lang="ru-RU" sz="2000" dirty="0" smtClean="0">
                <a:effectLst/>
              </a:rPr>
              <a:t>в </a:t>
            </a:r>
            <a:r>
              <a:rPr lang="ru-RU" sz="2000" dirty="0">
                <a:effectLst/>
              </a:rPr>
              <a:t>зависимости от уровня образования</a:t>
            </a:r>
            <a:endParaRPr lang="ru-RU" sz="20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09563" y="1309687"/>
          <a:ext cx="8524874" cy="492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1411921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251520" y="116632"/>
            <a:ext cx="8640960" cy="115212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3200" dirty="0">
                <a:effectLst/>
              </a:rPr>
              <a:t>Доброжелательность, вежливость работников</a:t>
            </a:r>
            <a:endParaRPr lang="ru-RU" sz="3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446450"/>
            <a:ext cx="8568952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  <a:buFont typeface="Wingdings" pitchFamily="2" charset="2"/>
              <a:buChar char="ü"/>
            </a:pPr>
            <a:r>
              <a:rPr lang="ru-RU" sz="2000" dirty="0" smtClean="0"/>
              <a:t>«Доля получателей услуг, удовлетворенных доброжелательностью, вежливостью работников организации, обеспечивающих первичный контакт и информирование получателя услуги при непосредственном обращении в организацию (работников приемной комиссии, секретариата, учебной части и пр.) при непосредственном обращении в организацию»</a:t>
            </a:r>
          </a:p>
          <a:p>
            <a:pPr>
              <a:spcAft>
                <a:spcPts val="1800"/>
              </a:spcAft>
              <a:buFont typeface="Wingdings" pitchFamily="2" charset="2"/>
              <a:buChar char="ü"/>
            </a:pPr>
            <a:r>
              <a:rPr lang="ru-RU" sz="2000" dirty="0" smtClean="0"/>
              <a:t> «Доля получателей услуг, удовлетворенных доброжелательностью, вежливостью работников организации, обеспечивающих непосредственное оказание услуг» </a:t>
            </a:r>
          </a:p>
          <a:p>
            <a:pPr>
              <a:spcAft>
                <a:spcPts val="1800"/>
              </a:spcAft>
              <a:buFont typeface="Wingdings" pitchFamily="2" charset="2"/>
              <a:buChar char="ü"/>
            </a:pPr>
            <a:r>
              <a:rPr lang="ru-RU" sz="2000" dirty="0" smtClean="0"/>
              <a:t>«Доля получателей услуг, удовлетворенных доброжелательностью, вежливостью работников организации при использовании дистанционных форм взаимодействия (телефон, колл-центр, электронные сервисы (подача электронного обращения/часто задаваемые вопросы)»</a:t>
            </a:r>
          </a:p>
        </p:txBody>
      </p:sp>
    </p:spTree>
    <p:extLst>
      <p:ext uri="{BB962C8B-B14F-4D97-AF65-F5344CB8AC3E}">
        <p14:creationId xmlns="" xmlns:p14="http://schemas.microsoft.com/office/powerpoint/2010/main" val="3730234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611561" y="116632"/>
            <a:ext cx="8144486" cy="57606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3200" dirty="0">
                <a:effectLst/>
              </a:rPr>
              <a:t>Доброжелательность, вежливость работников</a:t>
            </a:r>
            <a:endParaRPr lang="ru-RU" sz="3000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779923795"/>
              </p:ext>
            </p:extLst>
          </p:nvPr>
        </p:nvGraphicFramePr>
        <p:xfrm>
          <a:off x="107504" y="1268760"/>
          <a:ext cx="892899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145589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251520" y="-27384"/>
            <a:ext cx="8640960" cy="43204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400" dirty="0">
                <a:effectLst/>
              </a:rPr>
              <a:t>Доброжелательность, вежливость </a:t>
            </a:r>
            <a:r>
              <a:rPr lang="ru-RU" sz="2400" dirty="0" smtClean="0">
                <a:effectLst/>
              </a:rPr>
              <a:t>работников</a:t>
            </a:r>
            <a:endParaRPr lang="ru-RU" sz="24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51521" y="332656"/>
            <a:ext cx="8640960" cy="41566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000" dirty="0">
                <a:effectLst/>
              </a:rPr>
              <a:t>Рейтинг организаций </a:t>
            </a:r>
            <a:r>
              <a:rPr lang="ru-RU" sz="2000" dirty="0" smtClean="0">
                <a:effectLst/>
              </a:rPr>
              <a:t>в </a:t>
            </a:r>
            <a:r>
              <a:rPr lang="ru-RU" sz="2000" dirty="0">
                <a:effectLst/>
              </a:rPr>
              <a:t>разрезе муниципальных образований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63284047"/>
              </p:ext>
            </p:extLst>
          </p:nvPr>
        </p:nvGraphicFramePr>
        <p:xfrm>
          <a:off x="179512" y="692696"/>
          <a:ext cx="8856984" cy="61456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0402"/>
                <a:gridCol w="1972004"/>
                <a:gridCol w="1972004"/>
                <a:gridCol w="1972004"/>
                <a:gridCol w="970570"/>
              </a:tblGrid>
              <a:tr h="1605510"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Calibri"/>
                      </a:endParaRPr>
                    </a:p>
                  </a:txBody>
                  <a:tcPr marL="18897" marR="18897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Доля получателей услуг, удовлетворенных доброжелательностью, вежливостью </a:t>
                      </a:r>
                      <a:r>
                        <a:rPr lang="ru-RU" sz="1200" dirty="0" smtClean="0">
                          <a:effectLst/>
                        </a:rPr>
                        <a:t>работников при первичном обращении </a:t>
                      </a:r>
                      <a:r>
                        <a:rPr lang="ru-RU" sz="1200" dirty="0">
                          <a:effectLst/>
                        </a:rPr>
                        <a:t>в </a:t>
                      </a:r>
                      <a:r>
                        <a:rPr lang="ru-RU" sz="1200" dirty="0" smtClean="0">
                          <a:effectLst/>
                        </a:rPr>
                        <a:t>организацию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Доля получателей услуг, удовлетворенных доброжелательностью, вежливостью работников при оказании услуги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Доля получателей услуг, удовлетворенных доброжелательностью, вежливостью работников </a:t>
                      </a:r>
                      <a:r>
                        <a:rPr lang="ru-RU" sz="1200" dirty="0" smtClean="0">
                          <a:effectLst/>
                        </a:rPr>
                        <a:t>при </a:t>
                      </a:r>
                      <a:r>
                        <a:rPr lang="ru-RU" sz="1200" dirty="0">
                          <a:effectLst/>
                        </a:rPr>
                        <a:t>использовании дистанционных форм </a:t>
                      </a:r>
                      <a:r>
                        <a:rPr lang="ru-RU" sz="1200" dirty="0" smtClean="0">
                          <a:effectLst/>
                        </a:rPr>
                        <a:t>взаимодействия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Общая оценка по </a:t>
                      </a:r>
                      <a:r>
                        <a:rPr lang="ru-RU" sz="1200" dirty="0" smtClean="0">
                          <a:effectLst/>
                        </a:rPr>
                        <a:t>критерию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ctr"/>
                </a:tc>
              </a:tr>
              <a:tr h="211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Черняховский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99,08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99,50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99,14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99,26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  <a:tr h="158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Светловский 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99,17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99,17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99,27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99,19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  <a:tr h="1269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Ладушкинский ГО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98,93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98,93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100,00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99,14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  <a:tr h="158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Зеленоградский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98,95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99,46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98,85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99,13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  <a:tr h="158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Светлогорский 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99,12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98,62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99,40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98,98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  <a:tr h="1269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Нестеровский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98,59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98,98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99,60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98,95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  <a:tr h="211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Краснознаменский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98,65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99,01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98,53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98,77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  <a:tr h="1269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Советский 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97,71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99,07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98,87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98,49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  <a:tr h="1269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Правдинский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97,77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98,58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99,17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98,38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  <a:tr h="211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Багратионовский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98,43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97,70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99,45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98,34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  <a:tr h="158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Мамоновский 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98,19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97,50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99,04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98,08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  <a:tr h="158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Гусевский 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97,77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98,01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98,72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98,05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  <a:tr h="1269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Гвардейский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98,52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97,45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98,10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98,01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  <a:tr h="158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Янтарный 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97,31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98,42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98,15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97,92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  <a:tr h="211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Пионерский 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96,71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98,03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100,00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97,89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  <a:tr h="1280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ГО </a:t>
                      </a:r>
                      <a:r>
                        <a:rPr lang="ru-RU" sz="1200" dirty="0">
                          <a:effectLst/>
                        </a:rPr>
                        <a:t>«Город Калининград»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96,96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98,30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98,62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97,82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  <a:tr h="1269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Гурьевский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97,79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97,31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98,26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97,69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  <a:tr h="211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Славский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96,36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98,34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99,01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97,68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  <a:tr h="158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Неманский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96,69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97,69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99,35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97,62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  <a:tr h="158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Полесский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98,30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97,61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95,59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97,48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  <a:tr h="158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Озерский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96,33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97,83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97,93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97,25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  <a:tr h="1269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Балтийский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96,26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95,76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97,55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96,32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7" marR="18897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85432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827584" y="116632"/>
            <a:ext cx="7848872" cy="57606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400" dirty="0">
                <a:effectLst/>
              </a:rPr>
              <a:t>Доброжелательность, вежливость работников</a:t>
            </a:r>
            <a:endParaRPr lang="ru-RU" sz="24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28894" y="764704"/>
            <a:ext cx="8568952" cy="41566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000" dirty="0">
                <a:effectLst/>
              </a:rPr>
              <a:t>Рейтинг организаций </a:t>
            </a:r>
            <a:r>
              <a:rPr lang="ru-RU" sz="2000" dirty="0" smtClean="0">
                <a:effectLst/>
              </a:rPr>
              <a:t>в </a:t>
            </a:r>
            <a:r>
              <a:rPr lang="ru-RU" sz="2000" dirty="0">
                <a:effectLst/>
              </a:rPr>
              <a:t>зависимости от уровня образования</a:t>
            </a:r>
            <a:endParaRPr lang="ru-RU" sz="20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51520" y="1268760"/>
          <a:ext cx="864096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3707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55576" y="1268760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Цель исследования </a:t>
            </a:r>
            <a:r>
              <a:rPr lang="ru-RU" dirty="0"/>
              <a:t>- создание информационной базы о качестве условий осуществления образовательной деятельности организациями Калининградской области для формирования результатов независимой оценки качества условий осуществления образовательной деятельности организациями (далее – независимая оценка) и разработки предложений по улучшению их деятельности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719777" y="476672"/>
            <a:ext cx="7848872" cy="648072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000" dirty="0" smtClean="0">
                <a:effectLst/>
              </a:rPr>
              <a:t>Методология исследования</a:t>
            </a:r>
            <a:endParaRPr lang="ru-RU" sz="3000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251520" y="3212976"/>
          <a:ext cx="8784976" cy="3212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29604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611561" y="116632"/>
            <a:ext cx="8144486" cy="57606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3200" dirty="0">
                <a:effectLst/>
              </a:rPr>
              <a:t>Удовлетворенность  качеством условий оказания </a:t>
            </a:r>
            <a:r>
              <a:rPr lang="ru-RU" sz="3200" dirty="0" smtClean="0">
                <a:effectLst/>
              </a:rPr>
              <a:t>услуг</a:t>
            </a:r>
            <a:endParaRPr lang="ru-RU" sz="3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556792"/>
            <a:ext cx="87129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«Доля получателей услуг, которые готовы рекомендовать организацию родственникам и знакомым» </a:t>
            </a:r>
          </a:p>
          <a:p>
            <a:endParaRPr lang="ru-RU" sz="2000" dirty="0" smtClean="0"/>
          </a:p>
          <a:p>
            <a:r>
              <a:rPr lang="ru-RU" sz="2000" dirty="0" smtClean="0"/>
              <a:t>«Доля получателей услуг, удовлетворенных навигацией внутри организации» </a:t>
            </a:r>
          </a:p>
          <a:p>
            <a:endParaRPr lang="ru-RU" sz="2000" dirty="0" smtClean="0"/>
          </a:p>
          <a:p>
            <a:r>
              <a:rPr lang="ru-RU" sz="2000" dirty="0" smtClean="0"/>
              <a:t>«Доля получателей услуг, в целом удовлетворенных условиями оказания услуг в организации»</a:t>
            </a:r>
          </a:p>
          <a:p>
            <a:pPr>
              <a:spcAft>
                <a:spcPts val="1800"/>
              </a:spcAft>
              <a:buFont typeface="Wingdings" pitchFamily="2" charset="2"/>
              <a:buChar char="ü"/>
            </a:pPr>
            <a:endParaRPr lang="ru-RU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637739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611561" y="116632"/>
            <a:ext cx="8144486" cy="57606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3200" dirty="0">
                <a:effectLst/>
              </a:rPr>
              <a:t>Удовлетворенность  качеством условий оказания </a:t>
            </a:r>
            <a:r>
              <a:rPr lang="ru-RU" sz="3200" dirty="0" smtClean="0">
                <a:effectLst/>
              </a:rPr>
              <a:t>услуг</a:t>
            </a:r>
            <a:endParaRPr lang="ru-RU" sz="3000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94312616"/>
              </p:ext>
            </p:extLst>
          </p:nvPr>
        </p:nvGraphicFramePr>
        <p:xfrm>
          <a:off x="246062" y="1196752"/>
          <a:ext cx="871842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2722220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07504" y="-27384"/>
            <a:ext cx="8856984" cy="50405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400" dirty="0">
                <a:effectLst/>
              </a:rPr>
              <a:t>Удовлетворенность  качеством условий оказания услуг</a:t>
            </a:r>
            <a:endParaRPr lang="ru-RU" sz="24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51520" y="332656"/>
            <a:ext cx="8640960" cy="41566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000" dirty="0">
                <a:effectLst/>
              </a:rPr>
              <a:t>Рейтинг организаций </a:t>
            </a:r>
            <a:r>
              <a:rPr lang="ru-RU" sz="2000" dirty="0" smtClean="0">
                <a:effectLst/>
              </a:rPr>
              <a:t>в </a:t>
            </a:r>
            <a:r>
              <a:rPr lang="ru-RU" sz="2000" dirty="0">
                <a:effectLst/>
              </a:rPr>
              <a:t>разрезе муниципальных образований</a:t>
            </a:r>
            <a:endParaRPr lang="ru-RU" sz="20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52307455"/>
              </p:ext>
            </p:extLst>
          </p:nvPr>
        </p:nvGraphicFramePr>
        <p:xfrm>
          <a:off x="179512" y="836712"/>
          <a:ext cx="8784975" cy="5890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/>
                <a:gridCol w="1904767"/>
                <a:gridCol w="1904767"/>
                <a:gridCol w="1904767"/>
                <a:gridCol w="1126458"/>
              </a:tblGrid>
              <a:tr h="1418582"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Calibri"/>
                      </a:endParaRPr>
                    </a:p>
                  </a:txBody>
                  <a:tcPr marL="20595" marR="2059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Доля получателей услуг, которые готовы рекомендовать организацию родственникам и </a:t>
                      </a:r>
                      <a:r>
                        <a:rPr lang="ru-RU" sz="1200" dirty="0" smtClean="0">
                          <a:effectLst/>
                        </a:rPr>
                        <a:t>знакомым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Доля получателей услуг, удовлетворенных организационными условиями оказания </a:t>
                      </a:r>
                      <a:r>
                        <a:rPr lang="ru-RU" sz="1200" dirty="0" smtClean="0">
                          <a:effectLst/>
                        </a:rPr>
                        <a:t>услуг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Доля получателей услуг, удовлетворенных в целом условиями оказания </a:t>
                      </a:r>
                      <a:r>
                        <a:rPr lang="ru-RU" sz="1200" dirty="0" smtClean="0">
                          <a:effectLst/>
                        </a:rPr>
                        <a:t>услуг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Общая оценка по </a:t>
                      </a:r>
                      <a:r>
                        <a:rPr lang="ru-RU" sz="1200" dirty="0" smtClean="0">
                          <a:effectLst/>
                        </a:rPr>
                        <a:t>критерию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1779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Светловский 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99,17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98,67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99,08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99,03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127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Нестеровский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99,09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98,36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98,86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98,83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237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Черняховский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99,34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97,90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98,85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98,81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1779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Краснознаменский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98,38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99,09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98,73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98,70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1779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Гвардейский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97,45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97,45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99,15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98,30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237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Озерский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98,17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97,50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98,67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98,28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237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Ладушкинский ГО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98,93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94,92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98,93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98,13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127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Светлогорский 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98,07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95,79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98,87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98,01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1779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Советский 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99,33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96,65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97,65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97,95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237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Гусевский 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98,38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96,97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98,09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97,95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127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Зеленоградский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97,87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98,88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97,54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97,91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1779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Неманский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97,80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97,06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97,96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97,73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1779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Багратионовский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97,60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96,29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98,32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97,70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1779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Мамоновский 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97,98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94,58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98,75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97,68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127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Гурьевский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97,88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96,36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97,93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97,60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127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ГО </a:t>
                      </a:r>
                      <a:r>
                        <a:rPr lang="ru-RU" sz="1200" dirty="0">
                          <a:effectLst/>
                        </a:rPr>
                        <a:t>«Город Калининград»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98,10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95,85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97,60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1779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Правдинский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97,87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96,01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97,66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97,40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127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Янтарный 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96,37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97,31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97,31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97,03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127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Славский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97,03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96,07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97,03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96,84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127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Пионерский 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98,03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90,13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96,05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95,46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1779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Полесский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96,20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92,10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96,26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95,41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  <a:tr h="127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Балтийский МО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93,97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94,30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95,60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94,85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595" marR="2059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86158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07504" y="116632"/>
            <a:ext cx="8928992" cy="99134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400" dirty="0">
                <a:effectLst/>
              </a:rPr>
              <a:t>Удовлетворенность  качеством условий оказания </a:t>
            </a:r>
            <a:r>
              <a:rPr lang="ru-RU" sz="2400" dirty="0" smtClean="0">
                <a:effectLst/>
              </a:rPr>
              <a:t>услуг</a:t>
            </a:r>
            <a:endParaRPr lang="ru-RU" sz="24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28894" y="692696"/>
            <a:ext cx="8568952" cy="41566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000" dirty="0">
                <a:effectLst/>
              </a:rPr>
              <a:t>Рейтинг организаций </a:t>
            </a:r>
            <a:r>
              <a:rPr lang="ru-RU" sz="2000" dirty="0" smtClean="0">
                <a:effectLst/>
              </a:rPr>
              <a:t>в </a:t>
            </a:r>
            <a:r>
              <a:rPr lang="ru-RU" sz="2000" dirty="0">
                <a:effectLst/>
              </a:rPr>
              <a:t>зависимости от уровня образования</a:t>
            </a:r>
            <a:endParaRPr lang="ru-RU" sz="20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51520" y="1268760"/>
          <a:ext cx="864096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550927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622858" y="260648"/>
            <a:ext cx="8144486" cy="57606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3200" dirty="0">
                <a:effectLst/>
              </a:rPr>
              <a:t>Итоговый рейтинг организаций </a:t>
            </a:r>
            <a:endParaRPr lang="ru-RU" sz="3000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879211423"/>
              </p:ext>
            </p:extLst>
          </p:nvPr>
        </p:nvGraphicFramePr>
        <p:xfrm>
          <a:off x="251520" y="980728"/>
          <a:ext cx="8651875" cy="5254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2345171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251520" y="-27384"/>
            <a:ext cx="8640960" cy="43204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400" dirty="0">
                <a:effectLst/>
              </a:rPr>
              <a:t>Итоговый рейтинг организаций </a:t>
            </a:r>
            <a:endParaRPr lang="ru-RU" sz="24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51520" y="404664"/>
            <a:ext cx="8712968" cy="41566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000" dirty="0">
                <a:effectLst/>
              </a:rPr>
              <a:t>Рейтинг организаций </a:t>
            </a:r>
            <a:r>
              <a:rPr lang="ru-RU" sz="2000" dirty="0" smtClean="0">
                <a:effectLst/>
              </a:rPr>
              <a:t>в </a:t>
            </a:r>
            <a:r>
              <a:rPr lang="ru-RU" sz="2000" dirty="0">
                <a:effectLst/>
              </a:rPr>
              <a:t>разрезе муниципальных образований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28073227"/>
              </p:ext>
            </p:extLst>
          </p:nvPr>
        </p:nvGraphicFramePr>
        <p:xfrm>
          <a:off x="899592" y="836712"/>
          <a:ext cx="7200800" cy="59396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336"/>
                <a:gridCol w="4176464"/>
              </a:tblGrid>
              <a:tr h="3956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муниципалитета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151" marR="271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Итоговый рейтинг по всем критериям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Озерский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97,21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Краснознаменский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95,16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Гусевский 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94,89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Славский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94,82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Гурьевский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94,06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Нестеровский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93,85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Гвардейский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93,75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Янтарный 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93,52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Черняховский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93,45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Балтийский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93,39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Полесский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93,12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Зеленоградский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92,99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Багратионовский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92,76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Неманский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92,41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Светлогорский 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92,41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Советский 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92,17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Светловский 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91,45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ГО </a:t>
                      </a:r>
                      <a:r>
                        <a:rPr lang="ru-RU" sz="1400" dirty="0">
                          <a:effectLst/>
                        </a:rPr>
                        <a:t>«Город Калининград»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90,52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Мамоновский 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90,45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Пионерский 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90,22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Правдинский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89,90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Ладушкинский ГО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86,89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151" marR="2715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479910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827584" y="166370"/>
            <a:ext cx="7848872" cy="79208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3200" dirty="0">
                <a:effectLst/>
              </a:rPr>
              <a:t>Итоговый рейтинг организаций </a:t>
            </a:r>
            <a:endParaRPr lang="ru-RU" sz="30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67544" y="750624"/>
            <a:ext cx="8568952" cy="41566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000" dirty="0">
                <a:effectLst/>
              </a:rPr>
              <a:t>Рейтинг организаций </a:t>
            </a:r>
            <a:r>
              <a:rPr lang="ru-RU" sz="2000" dirty="0" smtClean="0">
                <a:effectLst/>
              </a:rPr>
              <a:t>в </a:t>
            </a:r>
            <a:r>
              <a:rPr lang="ru-RU" sz="2000" dirty="0">
                <a:effectLst/>
              </a:rPr>
              <a:t>зависимости от уровня образования</a:t>
            </a:r>
            <a:endParaRPr lang="ru-RU" sz="20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6371087"/>
              </p:ext>
            </p:extLst>
          </p:nvPr>
        </p:nvGraphicFramePr>
        <p:xfrm>
          <a:off x="467544" y="1722596"/>
          <a:ext cx="8208912" cy="31465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52528"/>
                <a:gridCol w="3456384"/>
              </a:tblGrid>
              <a:tr h="8283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Итоговый рейтинг по всем критериям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83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организации профессионального образования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95,19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83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общеобразовательные организации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94,01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160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организации дополнительного образования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92,19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79025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794404" y="2636912"/>
            <a:ext cx="7848872" cy="79208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3600" i="1" dirty="0" smtClean="0">
                <a:effectLst/>
              </a:rPr>
              <a:t>Спасибо за внимание!</a:t>
            </a:r>
            <a:endParaRPr lang="ru-RU" sz="3600" i="1" dirty="0"/>
          </a:p>
        </p:txBody>
      </p:sp>
    </p:spTree>
    <p:extLst>
      <p:ext uri="{BB962C8B-B14F-4D97-AF65-F5344CB8AC3E}">
        <p14:creationId xmlns="" xmlns:p14="http://schemas.microsoft.com/office/powerpoint/2010/main" val="3314517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719777" y="476672"/>
            <a:ext cx="7848872" cy="648072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000" dirty="0" smtClean="0">
                <a:effectLst/>
              </a:rPr>
              <a:t>Методология исследования</a:t>
            </a:r>
            <a:endParaRPr lang="ru-RU" sz="3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1520" y="1340768"/>
          <a:ext cx="8640960" cy="4680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2952328"/>
                <a:gridCol w="3816424"/>
              </a:tblGrid>
              <a:tr h="846951"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объекты исследования №1 - № 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объекты исследования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№4</a:t>
                      </a:r>
                    </a:p>
                  </a:txBody>
                  <a:tcPr/>
                </a:tc>
              </a:tr>
              <a:tr h="120356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accent1"/>
                          </a:solidFill>
                        </a:rPr>
                        <a:t>Генеральная совокупность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образовательные организации Калининградской области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общая численность получателей услуг конкретной образовательной организации</a:t>
                      </a:r>
                      <a:endParaRPr lang="ru-RU" sz="1800" dirty="0"/>
                    </a:p>
                  </a:txBody>
                  <a:tcPr/>
                </a:tc>
              </a:tr>
              <a:tr h="263000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accent1"/>
                          </a:solidFill>
                        </a:rPr>
                        <a:t>Выборочная совокупность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118 образовательных организаций Калининградской области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не менее 40% численности получателей услуг каждой образовательной организации, но не более 600 респондентов - получатели (их законные представители) услуг образовательных организаций Калининградской  области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1579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467544" y="116632"/>
            <a:ext cx="8208912" cy="99134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3000" dirty="0">
                <a:effectLst/>
              </a:rPr>
              <a:t>Открытость и доступность информации об </a:t>
            </a:r>
            <a:r>
              <a:rPr lang="ru-RU" sz="3000" dirty="0" smtClean="0">
                <a:effectLst/>
              </a:rPr>
              <a:t>организациях</a:t>
            </a:r>
            <a:endParaRPr lang="ru-RU" sz="3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466195"/>
            <a:ext cx="849694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800"/>
              </a:spcAft>
              <a:buFont typeface="Wingdings" pitchFamily="2" charset="2"/>
              <a:buChar char="ü"/>
            </a:pPr>
            <a:r>
              <a:rPr lang="ru-RU" sz="2000" dirty="0" smtClean="0"/>
              <a:t>«Соответствие информации о деятельности организации, размещенной на общедоступных информационных ресурсах, перечню информации и требованиям к ней, установленными нормативными правовыми актами»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ü"/>
            </a:pPr>
            <a:r>
              <a:rPr lang="ru-RU" sz="2000" dirty="0" smtClean="0"/>
              <a:t>«Обеспечение на официальном сайте организации наличия и функционирования дистанционных способов взаимодействия с получателями услуг (наличие на официальном сайте организации)» 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ü"/>
            </a:pPr>
            <a:r>
              <a:rPr lang="ru-RU" sz="2000" dirty="0" smtClean="0"/>
              <a:t>«Доля получателей услуг, удовлетворенных открытостью, полнотой и доступностью информации о деятельности организации, размещенной на информационных стендах в помещениях организации и на официальном сайте организации в информационно-телекоммуникационной сети «Интернет»</a:t>
            </a:r>
          </a:p>
        </p:txBody>
      </p:sp>
    </p:spTree>
    <p:extLst>
      <p:ext uri="{BB962C8B-B14F-4D97-AF65-F5344CB8AC3E}">
        <p14:creationId xmlns="" xmlns:p14="http://schemas.microsoft.com/office/powerpoint/2010/main" val="126700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827584" y="116632"/>
            <a:ext cx="7848872" cy="99134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3000" dirty="0">
                <a:effectLst/>
              </a:rPr>
              <a:t>Открытость и доступность информации об </a:t>
            </a:r>
            <a:r>
              <a:rPr lang="ru-RU" sz="3000" dirty="0" smtClean="0">
                <a:effectLst/>
              </a:rPr>
              <a:t>организациях</a:t>
            </a:r>
            <a:endParaRPr lang="ru-RU" sz="3000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53567154"/>
              </p:ext>
            </p:extLst>
          </p:nvPr>
        </p:nvGraphicFramePr>
        <p:xfrm>
          <a:off x="251520" y="1556792"/>
          <a:ext cx="8651875" cy="4038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11560" y="5517232"/>
            <a:ext cx="15841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соответствие</a:t>
            </a:r>
          </a:p>
          <a:p>
            <a:pPr algn="ctr"/>
            <a:r>
              <a:rPr lang="ru-RU" sz="1400" dirty="0" smtClean="0"/>
              <a:t>информации </a:t>
            </a:r>
          </a:p>
          <a:p>
            <a:pPr algn="ctr"/>
            <a:r>
              <a:rPr lang="ru-RU" sz="1400" dirty="0" smtClean="0"/>
              <a:t>требованиям</a:t>
            </a:r>
            <a:endParaRPr lang="ru-RU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2267744" y="5517232"/>
            <a:ext cx="24482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наличие на официальном сайте дистанционных способов взаимодействия</a:t>
            </a:r>
            <a:endParaRPr lang="ru-RU" sz="1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716016" y="5517232"/>
            <a:ext cx="19442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доля удовлетворенных получателей услуг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948264" y="5517232"/>
            <a:ext cx="17281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общая оценка по критерию </a:t>
            </a:r>
          </a:p>
        </p:txBody>
      </p:sp>
    </p:spTree>
    <p:extLst>
      <p:ext uri="{BB962C8B-B14F-4D97-AF65-F5344CB8AC3E}">
        <p14:creationId xmlns="" xmlns:p14="http://schemas.microsoft.com/office/powerpoint/2010/main" val="339206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79512" y="-27384"/>
            <a:ext cx="8784976" cy="50405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300" dirty="0">
                <a:effectLst/>
              </a:rPr>
              <a:t>Открытость и доступность информации об </a:t>
            </a:r>
            <a:r>
              <a:rPr lang="ru-RU" sz="2300" dirty="0" smtClean="0">
                <a:effectLst/>
              </a:rPr>
              <a:t>организациях</a:t>
            </a:r>
            <a:endParaRPr lang="ru-RU" sz="23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95536" y="332656"/>
            <a:ext cx="8568952" cy="41566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000" dirty="0">
                <a:effectLst/>
              </a:rPr>
              <a:t>Рейтинг организаций </a:t>
            </a:r>
            <a:r>
              <a:rPr lang="ru-RU" sz="2000" dirty="0" smtClean="0">
                <a:effectLst/>
              </a:rPr>
              <a:t>в </a:t>
            </a:r>
            <a:r>
              <a:rPr lang="ru-RU" sz="2000" dirty="0">
                <a:effectLst/>
              </a:rPr>
              <a:t>разрезе муниципальных образований</a:t>
            </a:r>
            <a:endParaRPr lang="ru-RU" sz="20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70304471"/>
              </p:ext>
            </p:extLst>
          </p:nvPr>
        </p:nvGraphicFramePr>
        <p:xfrm>
          <a:off x="179512" y="764704"/>
          <a:ext cx="8856984" cy="61311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6264"/>
                <a:gridCol w="1440160"/>
                <a:gridCol w="2160240"/>
                <a:gridCol w="1656184"/>
                <a:gridCol w="1224136"/>
              </a:tblGrid>
              <a:tr h="303191"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Calibri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соответствие</a:t>
                      </a:r>
                    </a:p>
                    <a:p>
                      <a:pPr algn="ctr"/>
                      <a:r>
                        <a:rPr lang="ru-RU" sz="1200" dirty="0" smtClean="0"/>
                        <a:t>информации </a:t>
                      </a:r>
                    </a:p>
                    <a:p>
                      <a:pPr algn="ctr"/>
                      <a:r>
                        <a:rPr lang="ru-RU" sz="1200" dirty="0" smtClean="0"/>
                        <a:t>требованиям</a:t>
                      </a: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marL="71755" marR="71755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наличие на официальном сайте дистанционных способов взаимодействия</a:t>
                      </a: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marL="71755" marR="71755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доля удовлетворенных получателей услуг</a:t>
                      </a: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marL="71755" marR="71755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общая оценка по критерию</a:t>
                      </a:r>
                    </a:p>
                  </a:txBody>
                  <a:tcPr marL="20997" marR="20997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Краснознаменский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99,61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99,84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Ладушкинский ГО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99,28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99,71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Пионерский 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98,39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99,35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Черняховский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99,31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98,73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99,28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Гурьевский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98,21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99,28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Гвардейский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98,04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99,22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Гусевский 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98,04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99,22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Озерский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97,79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99,11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Советский 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97,76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99,11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Багратионовский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98,90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98,50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99,10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Мамоновский 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97,47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98,99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Светловский 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99,32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97,94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98,97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Неманский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98,15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98,69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98,92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Нестеровский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99,10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97,94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98,91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Зеленоградский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96,70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98,68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Славский 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96,52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98,61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ГО </a:t>
                      </a:r>
                      <a:r>
                        <a:rPr lang="ru-RU" sz="1400" dirty="0">
                          <a:effectLst/>
                        </a:rPr>
                        <a:t>«Город Калининград»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99,06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96,84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98,45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Янтарный 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96,13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98,45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97" marR="20997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Балтийский МО</a:t>
                      </a:r>
                    </a:p>
                  </a:txBody>
                  <a:tcPr marL="18242" marR="1824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18242" marR="182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18242" marR="182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95,74</a:t>
                      </a:r>
                    </a:p>
                  </a:txBody>
                  <a:tcPr marL="18242" marR="182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98,30</a:t>
                      </a:r>
                    </a:p>
                  </a:txBody>
                  <a:tcPr marL="18242" marR="18242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Полесский МО</a:t>
                      </a:r>
                    </a:p>
                  </a:txBody>
                  <a:tcPr marL="18242" marR="1824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18242" marR="182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18242" marR="182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95,33</a:t>
                      </a:r>
                    </a:p>
                  </a:txBody>
                  <a:tcPr marL="18242" marR="182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98,13</a:t>
                      </a:r>
                    </a:p>
                  </a:txBody>
                  <a:tcPr marL="18242" marR="18242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Светлогорский ГО</a:t>
                      </a:r>
                    </a:p>
                  </a:txBody>
                  <a:tcPr marL="18242" marR="1824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97,30</a:t>
                      </a:r>
                    </a:p>
                  </a:txBody>
                  <a:tcPr marL="18242" marR="182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18242" marR="182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97,28</a:t>
                      </a:r>
                    </a:p>
                  </a:txBody>
                  <a:tcPr marL="18242" marR="182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98,10</a:t>
                      </a:r>
                    </a:p>
                  </a:txBody>
                  <a:tcPr marL="18242" marR="18242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Правдинский МО</a:t>
                      </a:r>
                    </a:p>
                  </a:txBody>
                  <a:tcPr marL="18242" marR="1824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82,92</a:t>
                      </a:r>
                    </a:p>
                  </a:txBody>
                  <a:tcPr marL="18242" marR="182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18242" marR="182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97,30</a:t>
                      </a:r>
                    </a:p>
                  </a:txBody>
                  <a:tcPr marL="18242" marR="182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93,80</a:t>
                      </a:r>
                    </a:p>
                  </a:txBody>
                  <a:tcPr marL="18242" marR="1824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7669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827584" y="116632"/>
            <a:ext cx="7848872" cy="99134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3000" dirty="0">
                <a:effectLst/>
              </a:rPr>
              <a:t>Открытость и доступность информации об </a:t>
            </a:r>
            <a:r>
              <a:rPr lang="ru-RU" sz="3000" dirty="0" smtClean="0">
                <a:effectLst/>
              </a:rPr>
              <a:t>организациях</a:t>
            </a:r>
            <a:endParaRPr lang="ru-RU" sz="30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95536" y="1069116"/>
            <a:ext cx="8568952" cy="41566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000" dirty="0">
                <a:effectLst/>
              </a:rPr>
              <a:t>Рейтинг организаций </a:t>
            </a:r>
            <a:r>
              <a:rPr lang="ru-RU" sz="2000" dirty="0" smtClean="0">
                <a:effectLst/>
              </a:rPr>
              <a:t>в </a:t>
            </a:r>
            <a:r>
              <a:rPr lang="ru-RU" sz="2000" dirty="0">
                <a:effectLst/>
              </a:rPr>
              <a:t>зависимости от уровня образования</a:t>
            </a:r>
            <a:endParaRPr lang="ru-RU" sz="2000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251520" y="1628774"/>
          <a:ext cx="8640960" cy="4896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14431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611561" y="116632"/>
            <a:ext cx="8144486" cy="99134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3200" dirty="0">
                <a:effectLst/>
              </a:rPr>
              <a:t>Комфортность условий предоставления услуг</a:t>
            </a:r>
            <a:endParaRPr lang="ru-RU" sz="3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700808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/>
              <a:t>«Обеспечение в организации комфортных условий предоставления услуг»</a:t>
            </a:r>
          </a:p>
          <a:p>
            <a:pPr>
              <a:buFont typeface="Wingdings" pitchFamily="2" charset="2"/>
              <a:buChar char="ü"/>
            </a:pPr>
            <a:endParaRPr lang="ru-RU" sz="2400" dirty="0" smtClean="0"/>
          </a:p>
          <a:p>
            <a:pPr marL="9525" indent="-9525">
              <a:buFont typeface="Wingdings" pitchFamily="2" charset="2"/>
              <a:buChar char="ü"/>
            </a:pPr>
            <a:endParaRPr lang="ru-RU" sz="2400" dirty="0" smtClean="0"/>
          </a:p>
          <a:p>
            <a:pPr marL="9525" indent="-9525">
              <a:spcAft>
                <a:spcPts val="1800"/>
              </a:spcAft>
              <a:buFont typeface="Wingdings" pitchFamily="2" charset="2"/>
              <a:buChar char="ü"/>
            </a:pPr>
            <a:r>
              <a:rPr lang="ru-RU" sz="2400" dirty="0" smtClean="0"/>
              <a:t>«Доля получателей услуг, удовлетворенных комфортностью условий предоставления услуг»</a:t>
            </a:r>
          </a:p>
        </p:txBody>
      </p:sp>
    </p:spTree>
    <p:extLst>
      <p:ext uri="{BB962C8B-B14F-4D97-AF65-F5344CB8AC3E}">
        <p14:creationId xmlns="" xmlns:p14="http://schemas.microsoft.com/office/powerpoint/2010/main" val="918412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611561" y="116632"/>
            <a:ext cx="8144486" cy="99134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3200" dirty="0">
                <a:effectLst/>
              </a:rPr>
              <a:t>Комфортность условий предоставления услуг</a:t>
            </a:r>
            <a:endParaRPr lang="ru-RU" sz="3000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41315822"/>
              </p:ext>
            </p:extLst>
          </p:nvPr>
        </p:nvGraphicFramePr>
        <p:xfrm>
          <a:off x="246062" y="1268760"/>
          <a:ext cx="8509985" cy="4787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78548970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303</TotalTime>
  <Words>1579</Words>
  <Application>Microsoft Office PowerPoint</Application>
  <PresentationFormat>Экран (4:3)</PresentationFormat>
  <Paragraphs>693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Воздушный поток</vt:lpstr>
      <vt:lpstr>Оценка качества условий осуществления образовательной деятельности организациями, осуществляющими образовательную деятельность, в рамках независимой оценки качества условий осуществления образовательной деятельности организациями Калининградской области в 2023 году</vt:lpstr>
      <vt:lpstr>Методология исследования</vt:lpstr>
      <vt:lpstr>Методология исследования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Admin</cp:lastModifiedBy>
  <cp:revision>60</cp:revision>
  <dcterms:created xsi:type="dcterms:W3CDTF">2023-12-12T10:06:14Z</dcterms:created>
  <dcterms:modified xsi:type="dcterms:W3CDTF">2023-12-14T14:50:00Z</dcterms:modified>
</cp:coreProperties>
</file>